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40233600" cy="32918400"/>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26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lfant, Jeffrey M." initials="CJM" lastIdx="1" clrIdx="0">
    <p:extLst>
      <p:ext uri="{19B8F6BF-5375-455C-9EA6-DF929625EA0E}">
        <p15:presenceInfo xmlns:p15="http://schemas.microsoft.com/office/powerpoint/2012/main" userId="S::jmch248@uky.edu::63a20da4-dc67-444d-a14b-b733a4bff8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74"/>
    <a:srgbClr val="002F8E"/>
    <a:srgbClr val="D22800"/>
    <a:srgbClr val="FF1111"/>
    <a:srgbClr val="D9ECFF"/>
    <a:srgbClr val="0E2C4E"/>
    <a:srgbClr val="99CCFF"/>
    <a:srgbClr val="FBFE6C"/>
    <a:srgbClr val="99A7AD"/>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50000" autoAdjust="0"/>
  </p:normalViewPr>
  <p:slideViewPr>
    <p:cSldViewPr>
      <p:cViewPr>
        <p:scale>
          <a:sx n="112" d="100"/>
          <a:sy n="112" d="100"/>
        </p:scale>
        <p:origin x="-16824" y="-12464"/>
      </p:cViewPr>
      <p:guideLst>
        <p:guide orient="horz" pos="10368"/>
        <p:guide pos="126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047E16D-EE46-4B3F-B98B-89C0C9BC31B6}" type="slidenum">
              <a:rPr lang="en-US"/>
              <a:pPr/>
              <a:t>‹#›</a:t>
            </a:fld>
            <a:endParaRPr lang="en-US"/>
          </a:p>
        </p:txBody>
      </p:sp>
    </p:spTree>
    <p:extLst>
      <p:ext uri="{BB962C8B-B14F-4D97-AF65-F5344CB8AC3E}">
        <p14:creationId xmlns:p14="http://schemas.microsoft.com/office/powerpoint/2010/main" val="543143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333500" y="685800"/>
            <a:ext cx="4191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78DBFA5-395B-4DF7-B385-9ED51677E7DB}" type="slidenum">
              <a:rPr lang="en-US"/>
              <a:pPr/>
              <a:t>‹#›</a:t>
            </a:fld>
            <a:endParaRPr lang="en-US"/>
          </a:p>
        </p:txBody>
      </p:sp>
    </p:spTree>
    <p:extLst>
      <p:ext uri="{BB962C8B-B14F-4D97-AF65-F5344CB8AC3E}">
        <p14:creationId xmlns:p14="http://schemas.microsoft.com/office/powerpoint/2010/main" val="38909909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1333500" y="685800"/>
            <a:ext cx="4191000" cy="3429000"/>
          </a:xfrm>
          <a:ln/>
        </p:spPr>
      </p:sp>
      <p:sp>
        <p:nvSpPr>
          <p:cNvPr id="4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18425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273" y="10225770"/>
            <a:ext cx="34199059" cy="7056664"/>
          </a:xfrm>
        </p:spPr>
        <p:txBody>
          <a:bodyPr/>
          <a:lstStyle/>
          <a:p>
            <a:r>
              <a:rPr lang="en-US"/>
              <a:t>Click to edit Master title style</a:t>
            </a:r>
          </a:p>
        </p:txBody>
      </p:sp>
      <p:sp>
        <p:nvSpPr>
          <p:cNvPr id="3" name="Subtitle 2"/>
          <p:cNvSpPr>
            <a:spLocks noGrp="1"/>
          </p:cNvSpPr>
          <p:nvPr>
            <p:ph type="subTitle" idx="1"/>
          </p:nvPr>
        </p:nvSpPr>
        <p:spPr>
          <a:xfrm>
            <a:off x="6034543" y="18654034"/>
            <a:ext cx="28164518" cy="8411936"/>
          </a:xfrm>
        </p:spPr>
        <p:txBody>
          <a:bodyPr/>
          <a:lstStyle>
            <a:lvl1pPr marL="0" indent="0" algn="ctr">
              <a:buNone/>
              <a:defRPr/>
            </a:lvl1pPr>
            <a:lvl2pPr marL="457170" indent="0" algn="ctr">
              <a:buNone/>
              <a:defRPr/>
            </a:lvl2pPr>
            <a:lvl3pPr marL="914339" indent="0" algn="ctr">
              <a:buNone/>
              <a:defRPr/>
            </a:lvl3pPr>
            <a:lvl4pPr marL="1371510" indent="0" algn="ctr">
              <a:buNone/>
              <a:defRPr/>
            </a:lvl4pPr>
            <a:lvl5pPr marL="1828680" indent="0" algn="ctr">
              <a:buNone/>
              <a:defRPr/>
            </a:lvl5pPr>
            <a:lvl6pPr marL="2285850" indent="0" algn="ctr">
              <a:buNone/>
              <a:defRPr/>
            </a:lvl6pPr>
            <a:lvl7pPr marL="2743019" indent="0" algn="ctr">
              <a:buNone/>
              <a:defRPr/>
            </a:lvl7pPr>
            <a:lvl8pPr marL="3200189" indent="0" algn="ctr">
              <a:buNone/>
              <a:defRPr/>
            </a:lvl8pPr>
            <a:lvl9pPr marL="365736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88A553-E3B6-498E-926F-4818E619F570}" type="slidenum">
              <a:rPr lang="en-US"/>
              <a:pPr/>
              <a:t>‹#›</a:t>
            </a:fld>
            <a:endParaRPr lang="en-US"/>
          </a:p>
        </p:txBody>
      </p:sp>
    </p:spTree>
    <p:extLst>
      <p:ext uri="{BB962C8B-B14F-4D97-AF65-F5344CB8AC3E}">
        <p14:creationId xmlns:p14="http://schemas.microsoft.com/office/powerpoint/2010/main" val="607799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102D601-EA1B-4DA3-9A9A-00C5E6F7517F}" type="slidenum">
              <a:rPr lang="en-US"/>
              <a:pPr/>
              <a:t>‹#›</a:t>
            </a:fld>
            <a:endParaRPr lang="en-US"/>
          </a:p>
        </p:txBody>
      </p:sp>
    </p:spTree>
    <p:extLst>
      <p:ext uri="{BB962C8B-B14F-4D97-AF65-F5344CB8AC3E}">
        <p14:creationId xmlns:p14="http://schemas.microsoft.com/office/powerpoint/2010/main" val="2359055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665943" y="2926901"/>
            <a:ext cx="8549141" cy="2633390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8521" y="2926901"/>
            <a:ext cx="25527680" cy="263339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F89B671-13F3-4528-A516-DF2E71C9E6BA}" type="slidenum">
              <a:rPr lang="en-US"/>
              <a:pPr/>
              <a:t>‹#›</a:t>
            </a:fld>
            <a:endParaRPr lang="en-US"/>
          </a:p>
        </p:txBody>
      </p:sp>
    </p:spTree>
    <p:extLst>
      <p:ext uri="{BB962C8B-B14F-4D97-AF65-F5344CB8AC3E}">
        <p14:creationId xmlns:p14="http://schemas.microsoft.com/office/powerpoint/2010/main" val="2794861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BE9059F-657E-45C9-BCA0-1D20CE4CE234}" type="slidenum">
              <a:rPr lang="en-US"/>
              <a:pPr/>
              <a:t>‹#›</a:t>
            </a:fld>
            <a:endParaRPr lang="en-US"/>
          </a:p>
        </p:txBody>
      </p:sp>
    </p:spTree>
    <p:extLst>
      <p:ext uri="{BB962C8B-B14F-4D97-AF65-F5344CB8AC3E}">
        <p14:creationId xmlns:p14="http://schemas.microsoft.com/office/powerpoint/2010/main" val="3596619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5" y="21153668"/>
            <a:ext cx="34199059" cy="6536871"/>
          </a:xfrm>
        </p:spPr>
        <p:txBody>
          <a:bodyPr anchor="t"/>
          <a:lstStyle>
            <a:lvl1pPr algn="l">
              <a:defRPr sz="3999" b="1" cap="all"/>
            </a:lvl1pPr>
          </a:lstStyle>
          <a:p>
            <a:r>
              <a:rPr lang="en-US"/>
              <a:t>Click to edit Master title style</a:t>
            </a:r>
          </a:p>
        </p:txBody>
      </p:sp>
      <p:sp>
        <p:nvSpPr>
          <p:cNvPr id="3" name="Text Placeholder 2"/>
          <p:cNvSpPr>
            <a:spLocks noGrp="1"/>
          </p:cNvSpPr>
          <p:nvPr>
            <p:ph type="body" idx="1"/>
          </p:nvPr>
        </p:nvSpPr>
        <p:spPr>
          <a:xfrm>
            <a:off x="3178175" y="13952764"/>
            <a:ext cx="34199059" cy="7200900"/>
          </a:xfrm>
        </p:spPr>
        <p:txBody>
          <a:bodyPr anchor="b"/>
          <a:lstStyle>
            <a:lvl1pPr marL="0" indent="0">
              <a:buNone/>
              <a:defRPr sz="2000"/>
            </a:lvl1pPr>
            <a:lvl2pPr marL="457170" indent="0">
              <a:buNone/>
              <a:defRPr sz="1800"/>
            </a:lvl2pPr>
            <a:lvl3pPr marL="914339" indent="0">
              <a:buNone/>
              <a:defRPr sz="1600"/>
            </a:lvl3pPr>
            <a:lvl4pPr marL="1371510" indent="0">
              <a:buNone/>
              <a:defRPr sz="1400"/>
            </a:lvl4pPr>
            <a:lvl5pPr marL="1828680" indent="0">
              <a:buNone/>
              <a:defRPr sz="1400"/>
            </a:lvl5pPr>
            <a:lvl6pPr marL="2285850" indent="0">
              <a:buNone/>
              <a:defRPr sz="1400"/>
            </a:lvl6pPr>
            <a:lvl7pPr marL="2743019" indent="0">
              <a:buNone/>
              <a:defRPr sz="1400"/>
            </a:lvl7pPr>
            <a:lvl8pPr marL="3200189" indent="0">
              <a:buNone/>
              <a:defRPr sz="1400"/>
            </a:lvl8pPr>
            <a:lvl9pPr marL="365736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B6DD7B-CD3A-4150-94DC-567ABA233225}" type="slidenum">
              <a:rPr lang="en-US"/>
              <a:pPr/>
              <a:t>‹#›</a:t>
            </a:fld>
            <a:endParaRPr lang="en-US"/>
          </a:p>
        </p:txBody>
      </p:sp>
    </p:spTree>
    <p:extLst>
      <p:ext uri="{BB962C8B-B14F-4D97-AF65-F5344CB8AC3E}">
        <p14:creationId xmlns:p14="http://schemas.microsoft.com/office/powerpoint/2010/main" val="3802588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8517" y="9510036"/>
            <a:ext cx="17038411" cy="197507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176673" y="9510036"/>
            <a:ext cx="17038411" cy="197507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615DD6E-0EF9-4F45-A5EB-7D21922C2D36}" type="slidenum">
              <a:rPr lang="en-US"/>
              <a:pPr/>
              <a:t>‹#›</a:t>
            </a:fld>
            <a:endParaRPr lang="en-US"/>
          </a:p>
        </p:txBody>
      </p:sp>
    </p:spTree>
    <p:extLst>
      <p:ext uri="{BB962C8B-B14F-4D97-AF65-F5344CB8AC3E}">
        <p14:creationId xmlns:p14="http://schemas.microsoft.com/office/powerpoint/2010/main" val="2726009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932" y="1318533"/>
            <a:ext cx="36209741"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11929" y="7368269"/>
            <a:ext cx="17776826" cy="3071132"/>
          </a:xfrm>
        </p:spPr>
        <p:txBody>
          <a:bodyPr anchor="b"/>
          <a:lstStyle>
            <a:lvl1pPr marL="0" indent="0">
              <a:buNone/>
              <a:defRPr sz="2400" b="1"/>
            </a:lvl1pPr>
            <a:lvl2pPr marL="457170" indent="0">
              <a:buNone/>
              <a:defRPr sz="2000" b="1"/>
            </a:lvl2pPr>
            <a:lvl3pPr marL="914339" indent="0">
              <a:buNone/>
              <a:defRPr sz="1800" b="1"/>
            </a:lvl3pPr>
            <a:lvl4pPr marL="1371510" indent="0">
              <a:buNone/>
              <a:defRPr sz="1600" b="1"/>
            </a:lvl4pPr>
            <a:lvl5pPr marL="1828680" indent="0">
              <a:buNone/>
              <a:defRPr sz="1600" b="1"/>
            </a:lvl5pPr>
            <a:lvl6pPr marL="2285850" indent="0">
              <a:buNone/>
              <a:defRPr sz="1600" b="1"/>
            </a:lvl6pPr>
            <a:lvl7pPr marL="2743019" indent="0">
              <a:buNone/>
              <a:defRPr sz="1600" b="1"/>
            </a:lvl7pPr>
            <a:lvl8pPr marL="3200189" indent="0">
              <a:buNone/>
              <a:defRPr sz="1600" b="1"/>
            </a:lvl8pPr>
            <a:lvl9pPr marL="3657360" indent="0">
              <a:buNone/>
              <a:defRPr sz="1600" b="1"/>
            </a:lvl9pPr>
          </a:lstStyle>
          <a:p>
            <a:pPr lvl="0"/>
            <a:r>
              <a:rPr lang="en-US"/>
              <a:t>Click to edit Master text styles</a:t>
            </a:r>
          </a:p>
        </p:txBody>
      </p:sp>
      <p:sp>
        <p:nvSpPr>
          <p:cNvPr id="4" name="Content Placeholder 3"/>
          <p:cNvSpPr>
            <a:spLocks noGrp="1"/>
          </p:cNvSpPr>
          <p:nvPr>
            <p:ph sz="half" idx="2"/>
          </p:nvPr>
        </p:nvSpPr>
        <p:spPr>
          <a:xfrm>
            <a:off x="2011929" y="10439401"/>
            <a:ext cx="17776826" cy="189656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438610" y="7368269"/>
            <a:ext cx="17783062" cy="3071132"/>
          </a:xfrm>
        </p:spPr>
        <p:txBody>
          <a:bodyPr anchor="b"/>
          <a:lstStyle>
            <a:lvl1pPr marL="0" indent="0">
              <a:buNone/>
              <a:defRPr sz="2400" b="1"/>
            </a:lvl1pPr>
            <a:lvl2pPr marL="457170" indent="0">
              <a:buNone/>
              <a:defRPr sz="2000" b="1"/>
            </a:lvl2pPr>
            <a:lvl3pPr marL="914339" indent="0">
              <a:buNone/>
              <a:defRPr sz="1800" b="1"/>
            </a:lvl3pPr>
            <a:lvl4pPr marL="1371510" indent="0">
              <a:buNone/>
              <a:defRPr sz="1600" b="1"/>
            </a:lvl4pPr>
            <a:lvl5pPr marL="1828680" indent="0">
              <a:buNone/>
              <a:defRPr sz="1600" b="1"/>
            </a:lvl5pPr>
            <a:lvl6pPr marL="2285850" indent="0">
              <a:buNone/>
              <a:defRPr sz="1600" b="1"/>
            </a:lvl6pPr>
            <a:lvl7pPr marL="2743019" indent="0">
              <a:buNone/>
              <a:defRPr sz="1600" b="1"/>
            </a:lvl7pPr>
            <a:lvl8pPr marL="3200189" indent="0">
              <a:buNone/>
              <a:defRPr sz="1600" b="1"/>
            </a:lvl8pPr>
            <a:lvl9pPr marL="365736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0438610" y="10439401"/>
            <a:ext cx="17783062" cy="189656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9344D09-0AEF-451B-A1E7-CD4A0623A47F}" type="slidenum">
              <a:rPr lang="en-US"/>
              <a:pPr/>
              <a:t>‹#›</a:t>
            </a:fld>
            <a:endParaRPr lang="en-US"/>
          </a:p>
        </p:txBody>
      </p:sp>
    </p:spTree>
    <p:extLst>
      <p:ext uri="{BB962C8B-B14F-4D97-AF65-F5344CB8AC3E}">
        <p14:creationId xmlns:p14="http://schemas.microsoft.com/office/powerpoint/2010/main" val="2685384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775613A-8099-4221-8ADA-49777E68D7D4}" type="slidenum">
              <a:rPr lang="en-US"/>
              <a:pPr/>
              <a:t>‹#›</a:t>
            </a:fld>
            <a:endParaRPr lang="en-US"/>
          </a:p>
        </p:txBody>
      </p:sp>
    </p:spTree>
    <p:extLst>
      <p:ext uri="{BB962C8B-B14F-4D97-AF65-F5344CB8AC3E}">
        <p14:creationId xmlns:p14="http://schemas.microsoft.com/office/powerpoint/2010/main" val="1129372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28FF499-DA92-4768-9AB3-BF2A0003EE49}" type="slidenum">
              <a:rPr lang="en-US"/>
              <a:pPr/>
              <a:t>‹#›</a:t>
            </a:fld>
            <a:endParaRPr lang="en-US"/>
          </a:p>
        </p:txBody>
      </p:sp>
    </p:spTree>
    <p:extLst>
      <p:ext uri="{BB962C8B-B14F-4D97-AF65-F5344CB8AC3E}">
        <p14:creationId xmlns:p14="http://schemas.microsoft.com/office/powerpoint/2010/main" val="134571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932" y="1310372"/>
            <a:ext cx="13236576" cy="557756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5729971" y="1310372"/>
            <a:ext cx="22491700" cy="28094667"/>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11932" y="6887936"/>
            <a:ext cx="13236576" cy="22517100"/>
          </a:xfrm>
        </p:spPr>
        <p:txBody>
          <a:bodyPr/>
          <a:lstStyle>
            <a:lvl1pPr marL="0" indent="0">
              <a:buNone/>
              <a:defRPr sz="1400"/>
            </a:lvl1pPr>
            <a:lvl2pPr marL="457170" indent="0">
              <a:buNone/>
              <a:defRPr sz="1200"/>
            </a:lvl2pPr>
            <a:lvl3pPr marL="914339" indent="0">
              <a:buNone/>
              <a:defRPr sz="1000"/>
            </a:lvl3pPr>
            <a:lvl4pPr marL="1371510" indent="0">
              <a:buNone/>
              <a:defRPr sz="900"/>
            </a:lvl4pPr>
            <a:lvl5pPr marL="1828680" indent="0">
              <a:buNone/>
              <a:defRPr sz="900"/>
            </a:lvl5pPr>
            <a:lvl6pPr marL="2285850" indent="0">
              <a:buNone/>
              <a:defRPr sz="900"/>
            </a:lvl6pPr>
            <a:lvl7pPr marL="2743019" indent="0">
              <a:buNone/>
              <a:defRPr sz="900"/>
            </a:lvl7pPr>
            <a:lvl8pPr marL="3200189" indent="0">
              <a:buNone/>
              <a:defRPr sz="900"/>
            </a:lvl8pPr>
            <a:lvl9pPr marL="365736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DB38B3B-4078-414F-A087-951F821621EF}" type="slidenum">
              <a:rPr lang="en-US"/>
              <a:pPr/>
              <a:t>‹#›</a:t>
            </a:fld>
            <a:endParaRPr lang="en-US"/>
          </a:p>
        </p:txBody>
      </p:sp>
    </p:spTree>
    <p:extLst>
      <p:ext uri="{BB962C8B-B14F-4D97-AF65-F5344CB8AC3E}">
        <p14:creationId xmlns:p14="http://schemas.microsoft.com/office/powerpoint/2010/main" val="4111938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5568" y="23042339"/>
            <a:ext cx="24140659" cy="272142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7885568" y="2941866"/>
            <a:ext cx="24140659" cy="19750768"/>
          </a:xfrm>
        </p:spPr>
        <p:txBody>
          <a:bodyPr/>
          <a:lstStyle>
            <a:lvl1pPr marL="0" indent="0">
              <a:buNone/>
              <a:defRPr sz="3199"/>
            </a:lvl1pPr>
            <a:lvl2pPr marL="457170" indent="0">
              <a:buNone/>
              <a:defRPr sz="2800"/>
            </a:lvl2pPr>
            <a:lvl3pPr marL="914339" indent="0">
              <a:buNone/>
              <a:defRPr sz="2400"/>
            </a:lvl3pPr>
            <a:lvl4pPr marL="1371510" indent="0">
              <a:buNone/>
              <a:defRPr sz="2000"/>
            </a:lvl4pPr>
            <a:lvl5pPr marL="1828680" indent="0">
              <a:buNone/>
              <a:defRPr sz="2000"/>
            </a:lvl5pPr>
            <a:lvl6pPr marL="2285850" indent="0">
              <a:buNone/>
              <a:defRPr sz="2000"/>
            </a:lvl6pPr>
            <a:lvl7pPr marL="2743019" indent="0">
              <a:buNone/>
              <a:defRPr sz="2000"/>
            </a:lvl7pPr>
            <a:lvl8pPr marL="3200189" indent="0">
              <a:buNone/>
              <a:defRPr sz="2000"/>
            </a:lvl8pPr>
            <a:lvl9pPr marL="3657360" indent="0">
              <a:buNone/>
              <a:defRPr sz="2000"/>
            </a:lvl9pPr>
          </a:lstStyle>
          <a:p>
            <a:endParaRPr lang="en-US"/>
          </a:p>
        </p:txBody>
      </p:sp>
      <p:sp>
        <p:nvSpPr>
          <p:cNvPr id="4" name="Text Placeholder 3"/>
          <p:cNvSpPr>
            <a:spLocks noGrp="1"/>
          </p:cNvSpPr>
          <p:nvPr>
            <p:ph type="body" sz="half" idx="2"/>
          </p:nvPr>
        </p:nvSpPr>
        <p:spPr>
          <a:xfrm>
            <a:off x="7885568" y="25763766"/>
            <a:ext cx="24140659" cy="3863068"/>
          </a:xfrm>
        </p:spPr>
        <p:txBody>
          <a:bodyPr/>
          <a:lstStyle>
            <a:lvl1pPr marL="0" indent="0">
              <a:buNone/>
              <a:defRPr sz="1400"/>
            </a:lvl1pPr>
            <a:lvl2pPr marL="457170" indent="0">
              <a:buNone/>
              <a:defRPr sz="1200"/>
            </a:lvl2pPr>
            <a:lvl3pPr marL="914339" indent="0">
              <a:buNone/>
              <a:defRPr sz="1000"/>
            </a:lvl3pPr>
            <a:lvl4pPr marL="1371510" indent="0">
              <a:buNone/>
              <a:defRPr sz="900"/>
            </a:lvl4pPr>
            <a:lvl5pPr marL="1828680" indent="0">
              <a:buNone/>
              <a:defRPr sz="900"/>
            </a:lvl5pPr>
            <a:lvl6pPr marL="2285850" indent="0">
              <a:buNone/>
              <a:defRPr sz="900"/>
            </a:lvl6pPr>
            <a:lvl7pPr marL="2743019" indent="0">
              <a:buNone/>
              <a:defRPr sz="900"/>
            </a:lvl7pPr>
            <a:lvl8pPr marL="3200189" indent="0">
              <a:buNone/>
              <a:defRPr sz="900"/>
            </a:lvl8pPr>
            <a:lvl9pPr marL="365736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DCA2848-840E-43F0-A594-584A4D67D8CE}" type="slidenum">
              <a:rPr lang="en-US"/>
              <a:pPr/>
              <a:t>‹#›</a:t>
            </a:fld>
            <a:endParaRPr lang="en-US"/>
          </a:p>
        </p:txBody>
      </p:sp>
    </p:spTree>
    <p:extLst>
      <p:ext uri="{BB962C8B-B14F-4D97-AF65-F5344CB8AC3E}">
        <p14:creationId xmlns:p14="http://schemas.microsoft.com/office/powerpoint/2010/main" val="702499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18520" y="2926897"/>
            <a:ext cx="34196564"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80709" tIns="240355" rIns="480709" bIns="24035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18520" y="9510036"/>
            <a:ext cx="34196564" cy="1975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80709" tIns="240355" rIns="480709" bIns="24035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018518" y="29991508"/>
            <a:ext cx="8382000" cy="2196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80709" tIns="240355" rIns="480709" bIns="240355" numCol="1" anchor="t" anchorCtr="0" compatLnSpc="1">
            <a:prstTxWarp prst="textNoShape">
              <a:avLst/>
            </a:prstTxWarp>
          </a:bodyPr>
          <a:lstStyle>
            <a:lvl1pPr defTabSz="4806634">
              <a:defRPr sz="7399"/>
            </a:lvl1pPr>
          </a:lstStyle>
          <a:p>
            <a:endParaRPr lang="en-US"/>
          </a:p>
        </p:txBody>
      </p:sp>
      <p:sp>
        <p:nvSpPr>
          <p:cNvPr id="1029" name="Rectangle 5"/>
          <p:cNvSpPr>
            <a:spLocks noGrp="1" noChangeArrowheads="1"/>
          </p:cNvSpPr>
          <p:nvPr>
            <p:ph type="ftr" sz="quarter" idx="3"/>
          </p:nvPr>
        </p:nvSpPr>
        <p:spPr bwMode="auto">
          <a:xfrm>
            <a:off x="13745484" y="29991508"/>
            <a:ext cx="12742636" cy="2196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80709" tIns="240355" rIns="480709" bIns="240355" numCol="1" anchor="t" anchorCtr="0" compatLnSpc="1">
            <a:prstTxWarp prst="textNoShape">
              <a:avLst/>
            </a:prstTxWarp>
          </a:bodyPr>
          <a:lstStyle>
            <a:lvl1pPr algn="ctr" defTabSz="4806634">
              <a:defRPr sz="7399"/>
            </a:lvl1pPr>
          </a:lstStyle>
          <a:p>
            <a:endParaRPr lang="en-US"/>
          </a:p>
        </p:txBody>
      </p:sp>
      <p:sp>
        <p:nvSpPr>
          <p:cNvPr id="1030" name="Rectangle 6"/>
          <p:cNvSpPr>
            <a:spLocks noGrp="1" noChangeArrowheads="1"/>
          </p:cNvSpPr>
          <p:nvPr>
            <p:ph type="sldNum" sz="quarter" idx="4"/>
          </p:nvPr>
        </p:nvSpPr>
        <p:spPr bwMode="auto">
          <a:xfrm>
            <a:off x="28833083" y="29991508"/>
            <a:ext cx="8382000" cy="2196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80709" tIns="240355" rIns="480709" bIns="240355" numCol="1" anchor="t" anchorCtr="0" compatLnSpc="1">
            <a:prstTxWarp prst="textNoShape">
              <a:avLst/>
            </a:prstTxWarp>
          </a:bodyPr>
          <a:lstStyle>
            <a:lvl1pPr algn="r" defTabSz="4806634">
              <a:defRPr sz="7399"/>
            </a:lvl1pPr>
          </a:lstStyle>
          <a:p>
            <a:fld id="{F5103299-57DC-449A-B535-28C0311FE62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06634" rtl="0" fontAlgn="base">
        <a:spcBef>
          <a:spcPct val="0"/>
        </a:spcBef>
        <a:spcAft>
          <a:spcPct val="0"/>
        </a:spcAft>
        <a:defRPr sz="23099">
          <a:solidFill>
            <a:schemeClr val="tx2"/>
          </a:solidFill>
          <a:latin typeface="+mj-lt"/>
          <a:ea typeface="+mj-ea"/>
          <a:cs typeface="+mj-cs"/>
        </a:defRPr>
      </a:lvl1pPr>
      <a:lvl2pPr algn="ctr" defTabSz="4806634" rtl="0" fontAlgn="base">
        <a:spcBef>
          <a:spcPct val="0"/>
        </a:spcBef>
        <a:spcAft>
          <a:spcPct val="0"/>
        </a:spcAft>
        <a:defRPr sz="23099">
          <a:solidFill>
            <a:schemeClr val="tx2"/>
          </a:solidFill>
          <a:latin typeface="Times New Roman" pitchFamily="18" charset="0"/>
        </a:defRPr>
      </a:lvl2pPr>
      <a:lvl3pPr algn="ctr" defTabSz="4806634" rtl="0" fontAlgn="base">
        <a:spcBef>
          <a:spcPct val="0"/>
        </a:spcBef>
        <a:spcAft>
          <a:spcPct val="0"/>
        </a:spcAft>
        <a:defRPr sz="23099">
          <a:solidFill>
            <a:schemeClr val="tx2"/>
          </a:solidFill>
          <a:latin typeface="Times New Roman" pitchFamily="18" charset="0"/>
        </a:defRPr>
      </a:lvl3pPr>
      <a:lvl4pPr algn="ctr" defTabSz="4806634" rtl="0" fontAlgn="base">
        <a:spcBef>
          <a:spcPct val="0"/>
        </a:spcBef>
        <a:spcAft>
          <a:spcPct val="0"/>
        </a:spcAft>
        <a:defRPr sz="23099">
          <a:solidFill>
            <a:schemeClr val="tx2"/>
          </a:solidFill>
          <a:latin typeface="Times New Roman" pitchFamily="18" charset="0"/>
        </a:defRPr>
      </a:lvl4pPr>
      <a:lvl5pPr algn="ctr" defTabSz="4806634" rtl="0" fontAlgn="base">
        <a:spcBef>
          <a:spcPct val="0"/>
        </a:spcBef>
        <a:spcAft>
          <a:spcPct val="0"/>
        </a:spcAft>
        <a:defRPr sz="23099">
          <a:solidFill>
            <a:schemeClr val="tx2"/>
          </a:solidFill>
          <a:latin typeface="Times New Roman" pitchFamily="18" charset="0"/>
        </a:defRPr>
      </a:lvl5pPr>
      <a:lvl6pPr marL="457170" algn="ctr" defTabSz="4806634" rtl="0" fontAlgn="base">
        <a:spcBef>
          <a:spcPct val="0"/>
        </a:spcBef>
        <a:spcAft>
          <a:spcPct val="0"/>
        </a:spcAft>
        <a:defRPr sz="23099">
          <a:solidFill>
            <a:schemeClr val="tx2"/>
          </a:solidFill>
          <a:latin typeface="Times New Roman" pitchFamily="18" charset="0"/>
        </a:defRPr>
      </a:lvl6pPr>
      <a:lvl7pPr marL="914339" algn="ctr" defTabSz="4806634" rtl="0" fontAlgn="base">
        <a:spcBef>
          <a:spcPct val="0"/>
        </a:spcBef>
        <a:spcAft>
          <a:spcPct val="0"/>
        </a:spcAft>
        <a:defRPr sz="23099">
          <a:solidFill>
            <a:schemeClr val="tx2"/>
          </a:solidFill>
          <a:latin typeface="Times New Roman" pitchFamily="18" charset="0"/>
        </a:defRPr>
      </a:lvl7pPr>
      <a:lvl8pPr marL="1371510" algn="ctr" defTabSz="4806634" rtl="0" fontAlgn="base">
        <a:spcBef>
          <a:spcPct val="0"/>
        </a:spcBef>
        <a:spcAft>
          <a:spcPct val="0"/>
        </a:spcAft>
        <a:defRPr sz="23099">
          <a:solidFill>
            <a:schemeClr val="tx2"/>
          </a:solidFill>
          <a:latin typeface="Times New Roman" pitchFamily="18" charset="0"/>
        </a:defRPr>
      </a:lvl8pPr>
      <a:lvl9pPr marL="1828680" algn="ctr" defTabSz="4806634" rtl="0" fontAlgn="base">
        <a:spcBef>
          <a:spcPct val="0"/>
        </a:spcBef>
        <a:spcAft>
          <a:spcPct val="0"/>
        </a:spcAft>
        <a:defRPr sz="23099">
          <a:solidFill>
            <a:schemeClr val="tx2"/>
          </a:solidFill>
          <a:latin typeface="Times New Roman" pitchFamily="18" charset="0"/>
        </a:defRPr>
      </a:lvl9pPr>
    </p:titleStyle>
    <p:bodyStyle>
      <a:lvl1pPr marL="1803281" indent="-1803281" algn="l" defTabSz="4806634" rtl="0" fontAlgn="base">
        <a:spcBef>
          <a:spcPct val="20000"/>
        </a:spcBef>
        <a:spcAft>
          <a:spcPct val="0"/>
        </a:spcAft>
        <a:buChar char="•"/>
        <a:defRPr sz="16799">
          <a:solidFill>
            <a:schemeClr val="tx1"/>
          </a:solidFill>
          <a:latin typeface="+mn-lt"/>
          <a:ea typeface="+mn-ea"/>
          <a:cs typeface="+mn-cs"/>
        </a:defRPr>
      </a:lvl1pPr>
      <a:lvl2pPr marL="3904993" indent="-1501676" algn="l" defTabSz="4806634" rtl="0" fontAlgn="base">
        <a:spcBef>
          <a:spcPct val="20000"/>
        </a:spcBef>
        <a:spcAft>
          <a:spcPct val="0"/>
        </a:spcAft>
        <a:buChar char="–"/>
        <a:defRPr sz="14699">
          <a:solidFill>
            <a:schemeClr val="tx1"/>
          </a:solidFill>
          <a:latin typeface="+mn-lt"/>
        </a:defRPr>
      </a:lvl2pPr>
      <a:lvl3pPr marL="6008293" indent="-1201659" algn="l" defTabSz="4806634" rtl="0" fontAlgn="base">
        <a:spcBef>
          <a:spcPct val="20000"/>
        </a:spcBef>
        <a:spcAft>
          <a:spcPct val="0"/>
        </a:spcAft>
        <a:buChar char="•"/>
        <a:defRPr sz="12599">
          <a:solidFill>
            <a:schemeClr val="tx1"/>
          </a:solidFill>
          <a:latin typeface="+mn-lt"/>
        </a:defRPr>
      </a:lvl3pPr>
      <a:lvl4pPr marL="8411610" indent="-1201659" algn="l" defTabSz="4806634" rtl="0" fontAlgn="base">
        <a:spcBef>
          <a:spcPct val="20000"/>
        </a:spcBef>
        <a:spcAft>
          <a:spcPct val="0"/>
        </a:spcAft>
        <a:buChar char="–"/>
        <a:defRPr sz="10500">
          <a:solidFill>
            <a:schemeClr val="tx1"/>
          </a:solidFill>
          <a:latin typeface="+mn-lt"/>
        </a:defRPr>
      </a:lvl4pPr>
      <a:lvl5pPr marL="10814926" indent="-1201659" algn="l" defTabSz="4806634" rtl="0" fontAlgn="base">
        <a:spcBef>
          <a:spcPct val="20000"/>
        </a:spcBef>
        <a:spcAft>
          <a:spcPct val="0"/>
        </a:spcAft>
        <a:buChar char="»"/>
        <a:defRPr sz="10500">
          <a:solidFill>
            <a:schemeClr val="tx1"/>
          </a:solidFill>
          <a:latin typeface="+mn-lt"/>
        </a:defRPr>
      </a:lvl5pPr>
      <a:lvl6pPr marL="11272096" indent="-1201659" algn="l" defTabSz="4806634" rtl="0" fontAlgn="base">
        <a:spcBef>
          <a:spcPct val="20000"/>
        </a:spcBef>
        <a:spcAft>
          <a:spcPct val="0"/>
        </a:spcAft>
        <a:buChar char="»"/>
        <a:defRPr sz="10500">
          <a:solidFill>
            <a:schemeClr val="tx1"/>
          </a:solidFill>
          <a:latin typeface="+mn-lt"/>
        </a:defRPr>
      </a:lvl6pPr>
      <a:lvl7pPr marL="11729266" indent="-1201659" algn="l" defTabSz="4806634" rtl="0" fontAlgn="base">
        <a:spcBef>
          <a:spcPct val="20000"/>
        </a:spcBef>
        <a:spcAft>
          <a:spcPct val="0"/>
        </a:spcAft>
        <a:buChar char="»"/>
        <a:defRPr sz="10500">
          <a:solidFill>
            <a:schemeClr val="tx1"/>
          </a:solidFill>
          <a:latin typeface="+mn-lt"/>
        </a:defRPr>
      </a:lvl7pPr>
      <a:lvl8pPr marL="12186437" indent="-1201659" algn="l" defTabSz="4806634" rtl="0" fontAlgn="base">
        <a:spcBef>
          <a:spcPct val="20000"/>
        </a:spcBef>
        <a:spcAft>
          <a:spcPct val="0"/>
        </a:spcAft>
        <a:buChar char="»"/>
        <a:defRPr sz="10500">
          <a:solidFill>
            <a:schemeClr val="tx1"/>
          </a:solidFill>
          <a:latin typeface="+mn-lt"/>
        </a:defRPr>
      </a:lvl8pPr>
      <a:lvl9pPr marL="12643606" indent="-1201659" algn="l" defTabSz="4806634" rtl="0" fontAlgn="base">
        <a:spcBef>
          <a:spcPct val="20000"/>
        </a:spcBef>
        <a:spcAft>
          <a:spcPct val="0"/>
        </a:spcAft>
        <a:buChar char="»"/>
        <a:defRPr sz="10500">
          <a:solidFill>
            <a:schemeClr val="tx1"/>
          </a:solidFill>
          <a:latin typeface="+mn-lt"/>
        </a:defRPr>
      </a:lvl9pPr>
    </p:bodyStyle>
    <p:otherStyle>
      <a:defPPr>
        <a:defRPr lang="en-US"/>
      </a:defPPr>
      <a:lvl1pPr marL="0" algn="l" defTabSz="914339" rtl="0" eaLnBrk="1" latinLnBrk="0" hangingPunct="1">
        <a:defRPr sz="1800" kern="1200">
          <a:solidFill>
            <a:schemeClr val="tx1"/>
          </a:solidFill>
          <a:latin typeface="+mn-lt"/>
          <a:ea typeface="+mn-ea"/>
          <a:cs typeface="+mn-cs"/>
        </a:defRPr>
      </a:lvl1pPr>
      <a:lvl2pPr marL="457170" algn="l" defTabSz="914339" rtl="0" eaLnBrk="1" latinLnBrk="0" hangingPunct="1">
        <a:defRPr sz="1800" kern="1200">
          <a:solidFill>
            <a:schemeClr val="tx1"/>
          </a:solidFill>
          <a:latin typeface="+mn-lt"/>
          <a:ea typeface="+mn-ea"/>
          <a:cs typeface="+mn-cs"/>
        </a:defRPr>
      </a:lvl2pPr>
      <a:lvl3pPr marL="914339" algn="l" defTabSz="914339" rtl="0" eaLnBrk="1" latinLnBrk="0" hangingPunct="1">
        <a:defRPr sz="1800" kern="1200">
          <a:solidFill>
            <a:schemeClr val="tx1"/>
          </a:solidFill>
          <a:latin typeface="+mn-lt"/>
          <a:ea typeface="+mn-ea"/>
          <a:cs typeface="+mn-cs"/>
        </a:defRPr>
      </a:lvl3pPr>
      <a:lvl4pPr marL="1371510" algn="l" defTabSz="914339" rtl="0" eaLnBrk="1" latinLnBrk="0" hangingPunct="1">
        <a:defRPr sz="1800" kern="1200">
          <a:solidFill>
            <a:schemeClr val="tx1"/>
          </a:solidFill>
          <a:latin typeface="+mn-lt"/>
          <a:ea typeface="+mn-ea"/>
          <a:cs typeface="+mn-cs"/>
        </a:defRPr>
      </a:lvl4pPr>
      <a:lvl5pPr marL="1828680" algn="l" defTabSz="914339" rtl="0" eaLnBrk="1" latinLnBrk="0" hangingPunct="1">
        <a:defRPr sz="1800" kern="1200">
          <a:solidFill>
            <a:schemeClr val="tx1"/>
          </a:solidFill>
          <a:latin typeface="+mn-lt"/>
          <a:ea typeface="+mn-ea"/>
          <a:cs typeface="+mn-cs"/>
        </a:defRPr>
      </a:lvl5pPr>
      <a:lvl6pPr marL="2285850" algn="l" defTabSz="914339" rtl="0" eaLnBrk="1" latinLnBrk="0" hangingPunct="1">
        <a:defRPr sz="1800" kern="1200">
          <a:solidFill>
            <a:schemeClr val="tx1"/>
          </a:solidFill>
          <a:latin typeface="+mn-lt"/>
          <a:ea typeface="+mn-ea"/>
          <a:cs typeface="+mn-cs"/>
        </a:defRPr>
      </a:lvl6pPr>
      <a:lvl7pPr marL="2743019" algn="l" defTabSz="914339" rtl="0" eaLnBrk="1" latinLnBrk="0" hangingPunct="1">
        <a:defRPr sz="1800" kern="1200">
          <a:solidFill>
            <a:schemeClr val="tx1"/>
          </a:solidFill>
          <a:latin typeface="+mn-lt"/>
          <a:ea typeface="+mn-ea"/>
          <a:cs typeface="+mn-cs"/>
        </a:defRPr>
      </a:lvl7pPr>
      <a:lvl8pPr marL="3200189" algn="l" defTabSz="914339" rtl="0" eaLnBrk="1" latinLnBrk="0" hangingPunct="1">
        <a:defRPr sz="1800" kern="1200">
          <a:solidFill>
            <a:schemeClr val="tx1"/>
          </a:solidFill>
          <a:latin typeface="+mn-lt"/>
          <a:ea typeface="+mn-ea"/>
          <a:cs typeface="+mn-cs"/>
        </a:defRPr>
      </a:lvl8pPr>
      <a:lvl9pPr marL="3657360" algn="l" defTabSz="9143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10.png"/><Relationship Id="rId18" Type="http://schemas.openxmlformats.org/officeDocument/2006/relationships/image" Target="../media/image15.tiff"/><Relationship Id="rId3" Type="http://schemas.openxmlformats.org/officeDocument/2006/relationships/notesSlide" Target="../notesSlides/notesSlide1.xml"/><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tiff"/><Relationship Id="rId2" Type="http://schemas.openxmlformats.org/officeDocument/2006/relationships/slideLayout" Target="../slideLayouts/slideLayout7.xml"/><Relationship Id="rId16" Type="http://schemas.openxmlformats.org/officeDocument/2006/relationships/image" Target="../media/image13.tiff"/><Relationship Id="rId1" Type="http://schemas.openxmlformats.org/officeDocument/2006/relationships/themeOverride" Target="../theme/themeOverride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jpg"/><Relationship Id="rId15" Type="http://schemas.openxmlformats.org/officeDocument/2006/relationships/image" Target="../media/image12.jpe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1.jpg"/><Relationship Id="rId9" Type="http://schemas.openxmlformats.org/officeDocument/2006/relationships/image" Target="../media/image6.jp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Google Shape;88;p13">
            <a:extLst>
              <a:ext uri="{FF2B5EF4-FFF2-40B4-BE49-F238E27FC236}">
                <a16:creationId xmlns:a16="http://schemas.microsoft.com/office/drawing/2014/main" id="{D5BAF265-9ED1-F84F-8583-05538B1321D0}"/>
              </a:ext>
            </a:extLst>
          </p:cNvPr>
          <p:cNvPicPr preferRelativeResize="0"/>
          <p:nvPr/>
        </p:nvPicPr>
        <p:blipFill rotWithShape="1">
          <a:blip r:embed="rId4">
            <a:alphaModFix/>
          </a:blip>
          <a:srcRect/>
          <a:stretch/>
        </p:blipFill>
        <p:spPr>
          <a:xfrm>
            <a:off x="20627943" y="5695842"/>
            <a:ext cx="9151937" cy="6705600"/>
          </a:xfrm>
          <a:prstGeom prst="rect">
            <a:avLst/>
          </a:prstGeom>
          <a:noFill/>
          <a:ln>
            <a:noFill/>
          </a:ln>
        </p:spPr>
      </p:pic>
      <p:pic>
        <p:nvPicPr>
          <p:cNvPr id="75" name="Google Shape;117;p13">
            <a:extLst>
              <a:ext uri="{FF2B5EF4-FFF2-40B4-BE49-F238E27FC236}">
                <a16:creationId xmlns:a16="http://schemas.microsoft.com/office/drawing/2014/main" id="{E34C46A2-4887-BD45-A127-53653AE93E51}"/>
              </a:ext>
            </a:extLst>
          </p:cNvPr>
          <p:cNvPicPr preferRelativeResize="0"/>
          <p:nvPr/>
        </p:nvPicPr>
        <p:blipFill rotWithShape="1">
          <a:blip r:embed="rId5">
            <a:alphaModFix/>
          </a:blip>
          <a:srcRect t="11490" b="10698"/>
          <a:stretch/>
        </p:blipFill>
        <p:spPr>
          <a:xfrm>
            <a:off x="10615427" y="5736836"/>
            <a:ext cx="6151562" cy="3733800"/>
          </a:xfrm>
          <a:prstGeom prst="rect">
            <a:avLst/>
          </a:prstGeom>
          <a:noFill/>
          <a:ln>
            <a:noFill/>
          </a:ln>
        </p:spPr>
      </p:pic>
      <p:pic>
        <p:nvPicPr>
          <p:cNvPr id="72" name="Google Shape;123;p13">
            <a:extLst>
              <a:ext uri="{FF2B5EF4-FFF2-40B4-BE49-F238E27FC236}">
                <a16:creationId xmlns:a16="http://schemas.microsoft.com/office/drawing/2014/main" id="{9C1009BB-4254-2F4D-9B7F-FF11738750D1}"/>
              </a:ext>
            </a:extLst>
          </p:cNvPr>
          <p:cNvPicPr preferRelativeResize="0">
            <a:picLocks noChangeAspect="1"/>
          </p:cNvPicPr>
          <p:nvPr/>
        </p:nvPicPr>
        <p:blipFill rotWithShape="1">
          <a:blip r:embed="rId6">
            <a:alphaModFix/>
          </a:blip>
          <a:srcRect/>
          <a:stretch/>
        </p:blipFill>
        <p:spPr>
          <a:xfrm>
            <a:off x="1295400" y="27081480"/>
            <a:ext cx="7828872" cy="4389120"/>
          </a:xfrm>
          <a:prstGeom prst="rect">
            <a:avLst/>
          </a:prstGeom>
          <a:noFill/>
          <a:ln>
            <a:noFill/>
          </a:ln>
        </p:spPr>
      </p:pic>
      <p:sp>
        <p:nvSpPr>
          <p:cNvPr id="2374" name="AutoShape 326"/>
          <p:cNvSpPr>
            <a:spLocks noChangeArrowheads="1"/>
          </p:cNvSpPr>
          <p:nvPr/>
        </p:nvSpPr>
        <p:spPr bwMode="auto">
          <a:xfrm>
            <a:off x="457200" y="15202434"/>
            <a:ext cx="9640684" cy="10629366"/>
          </a:xfrm>
          <a:prstGeom prst="flowChartAlternateProcess">
            <a:avLst/>
          </a:prstGeom>
          <a:noFill/>
          <a:ln w="9525">
            <a:solidFill>
              <a:schemeClr val="tx1"/>
            </a:solidFill>
            <a:miter lim="800000"/>
            <a:headEnd/>
            <a:tailEnd/>
          </a:ln>
          <a:effectLst>
            <a:outerShdw dist="35921" dir="2700000" algn="ctr" rotWithShape="0">
              <a:srgbClr val="0E2C4E"/>
            </a:outerShdw>
          </a:effectLst>
          <a:extLst>
            <a:ext uri="{909E8E84-426E-40DD-AFC4-6F175D3DCCD1}">
              <a14:hiddenFill xmlns:a14="http://schemas.microsoft.com/office/drawing/2010/main">
                <a:solidFill>
                  <a:srgbClr val="0E2C4E">
                    <a:alpha val="19000"/>
                  </a:srgbClr>
                </a:solidFill>
              </a14:hiddenFill>
            </a:ext>
          </a:extLst>
        </p:spPr>
        <p:txBody>
          <a:bodyPr wrap="none" anchor="ctr"/>
          <a:lstStyle/>
          <a:p>
            <a:endParaRPr lang="en-US"/>
          </a:p>
        </p:txBody>
      </p:sp>
      <p:sp>
        <p:nvSpPr>
          <p:cNvPr id="2372" name="AutoShape 324"/>
          <p:cNvSpPr>
            <a:spLocks noChangeArrowheads="1"/>
          </p:cNvSpPr>
          <p:nvPr/>
        </p:nvSpPr>
        <p:spPr bwMode="auto">
          <a:xfrm>
            <a:off x="457200" y="4913953"/>
            <a:ext cx="9640684" cy="9447392"/>
          </a:xfrm>
          <a:prstGeom prst="flowChartAlternateProcess">
            <a:avLst/>
          </a:prstGeom>
          <a:noFill/>
          <a:ln w="9525">
            <a:solidFill>
              <a:schemeClr val="tx1"/>
            </a:solidFill>
            <a:miter lim="800000"/>
            <a:headEnd/>
            <a:tailEnd/>
          </a:ln>
          <a:effectLst>
            <a:outerShdw dist="35921" dir="2700000" algn="ctr" rotWithShape="0">
              <a:srgbClr val="0E2C4E"/>
            </a:outerShdw>
          </a:effectLst>
          <a:extLst>
            <a:ext uri="{909E8E84-426E-40DD-AFC4-6F175D3DCCD1}">
              <a14:hiddenFill xmlns:a14="http://schemas.microsoft.com/office/drawing/2010/main">
                <a:solidFill>
                  <a:srgbClr val="0E2C4E">
                    <a:alpha val="19000"/>
                  </a:srgbClr>
                </a:solidFill>
              </a14:hiddenFill>
            </a:ext>
          </a:extLst>
        </p:spPr>
        <p:txBody>
          <a:bodyPr wrap="none" anchor="ctr"/>
          <a:lstStyle/>
          <a:p>
            <a:endParaRPr lang="en-US"/>
          </a:p>
        </p:txBody>
      </p:sp>
      <p:sp>
        <p:nvSpPr>
          <p:cNvPr id="2534" name="AutoShape 486"/>
          <p:cNvSpPr>
            <a:spLocks noChangeArrowheads="1"/>
          </p:cNvSpPr>
          <p:nvPr/>
        </p:nvSpPr>
        <p:spPr bwMode="auto">
          <a:xfrm>
            <a:off x="2667000" y="4267200"/>
            <a:ext cx="5454926" cy="1123774"/>
          </a:xfrm>
          <a:prstGeom prst="flowChartAlternateProcess">
            <a:avLst/>
          </a:prstGeom>
          <a:solidFill>
            <a:schemeClr val="bg1">
              <a:lumMod val="95000"/>
            </a:schemeClr>
          </a:solidFill>
          <a:ln w="9525">
            <a:solidFill>
              <a:schemeClr val="tx1"/>
            </a:solidFill>
            <a:miter lim="800000"/>
            <a:headEnd/>
            <a:tailEnd/>
          </a:ln>
          <a:effectLst>
            <a:outerShdw dist="35921" dir="2700000" algn="ctr" rotWithShape="0">
              <a:srgbClr val="0E2C4E"/>
            </a:outerShdw>
          </a:effectLst>
        </p:spPr>
        <p:txBody>
          <a:bodyPr wrap="none" anchor="ctr"/>
          <a:lstStyle/>
          <a:p>
            <a:pPr algn="ctr"/>
            <a:endParaRPr lang="en-US" sz="4399" b="1">
              <a:solidFill>
                <a:schemeClr val="bg1"/>
              </a:solidFill>
            </a:endParaRPr>
          </a:p>
        </p:txBody>
      </p:sp>
      <p:sp>
        <p:nvSpPr>
          <p:cNvPr id="2531" name="AutoShape 483"/>
          <p:cNvSpPr>
            <a:spLocks noChangeArrowheads="1"/>
          </p:cNvSpPr>
          <p:nvPr/>
        </p:nvSpPr>
        <p:spPr bwMode="auto">
          <a:xfrm>
            <a:off x="6780410" y="533400"/>
            <a:ext cx="29184600" cy="3276599"/>
          </a:xfrm>
          <a:prstGeom prst="flowChartAlternateProcess">
            <a:avLst/>
          </a:prstGeom>
          <a:solidFill>
            <a:schemeClr val="bg1">
              <a:lumMod val="95000"/>
            </a:schemeClr>
          </a:solidFill>
          <a:ln w="9525">
            <a:solidFill>
              <a:schemeClr val="tx1"/>
            </a:solidFill>
            <a:miter lim="800000"/>
            <a:headEnd/>
            <a:tailEnd/>
          </a:ln>
          <a:effectLst>
            <a:outerShdw dist="35921" dir="2700000" algn="ctr" rotWithShape="0">
              <a:srgbClr val="0E2C4E"/>
            </a:outerShdw>
          </a:effectLst>
        </p:spPr>
        <p:txBody>
          <a:bodyPr wrap="none" anchor="ctr"/>
          <a:lstStyle/>
          <a:p>
            <a:pPr algn="ctr">
              <a:spcBef>
                <a:spcPct val="50000"/>
              </a:spcBef>
            </a:pPr>
            <a:endParaRPr lang="en-US" sz="4399" b="1" dirty="0">
              <a:solidFill>
                <a:schemeClr val="bg1"/>
              </a:solidFill>
              <a:latin typeface="Calibri" pitchFamily="34" charset="0"/>
            </a:endParaRPr>
          </a:p>
        </p:txBody>
      </p:sp>
      <p:sp>
        <p:nvSpPr>
          <p:cNvPr id="2050" name="Text Box 2"/>
          <p:cNvSpPr txBox="1">
            <a:spLocks noChangeArrowheads="1"/>
          </p:cNvSpPr>
          <p:nvPr/>
        </p:nvSpPr>
        <p:spPr bwMode="auto">
          <a:xfrm>
            <a:off x="7009833" y="684333"/>
            <a:ext cx="28725754" cy="101566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lvl1pPr>
              <a:tabLst>
                <a:tab pos="2514600" algn="l"/>
              </a:tabLst>
              <a:defRPr sz="2400">
                <a:solidFill>
                  <a:schemeClr val="tx1"/>
                </a:solidFill>
                <a:latin typeface="Times New Roman" pitchFamily="18" charset="0"/>
              </a:defRPr>
            </a:lvl1pPr>
            <a:lvl2pPr>
              <a:tabLst>
                <a:tab pos="2514600" algn="l"/>
              </a:tabLst>
              <a:defRPr sz="2400">
                <a:solidFill>
                  <a:schemeClr val="tx1"/>
                </a:solidFill>
                <a:latin typeface="Times New Roman" pitchFamily="18" charset="0"/>
              </a:defRPr>
            </a:lvl2pPr>
            <a:lvl3pPr>
              <a:tabLst>
                <a:tab pos="2514600" algn="l"/>
              </a:tabLst>
              <a:defRPr sz="2400">
                <a:solidFill>
                  <a:schemeClr val="tx1"/>
                </a:solidFill>
                <a:latin typeface="Times New Roman" pitchFamily="18" charset="0"/>
              </a:defRPr>
            </a:lvl3pPr>
            <a:lvl4pPr>
              <a:tabLst>
                <a:tab pos="2514600" algn="l"/>
              </a:tabLst>
              <a:defRPr sz="2400">
                <a:solidFill>
                  <a:schemeClr val="tx1"/>
                </a:solidFill>
                <a:latin typeface="Times New Roman" pitchFamily="18" charset="0"/>
              </a:defRPr>
            </a:lvl4pPr>
            <a:lvl5pPr>
              <a:tabLst>
                <a:tab pos="2514600" algn="l"/>
              </a:tabLst>
              <a:defRPr sz="2400">
                <a:solidFill>
                  <a:schemeClr val="tx1"/>
                </a:solidFill>
                <a:latin typeface="Times New Roman" pitchFamily="18" charset="0"/>
              </a:defRPr>
            </a:lvl5pPr>
            <a:lvl6pPr fontAlgn="base">
              <a:spcBef>
                <a:spcPct val="0"/>
              </a:spcBef>
              <a:spcAft>
                <a:spcPct val="0"/>
              </a:spcAft>
              <a:tabLst>
                <a:tab pos="2514600" algn="l"/>
              </a:tabLst>
              <a:defRPr sz="2400">
                <a:solidFill>
                  <a:schemeClr val="tx1"/>
                </a:solidFill>
                <a:latin typeface="Times New Roman" pitchFamily="18" charset="0"/>
              </a:defRPr>
            </a:lvl6pPr>
            <a:lvl7pPr fontAlgn="base">
              <a:spcBef>
                <a:spcPct val="0"/>
              </a:spcBef>
              <a:spcAft>
                <a:spcPct val="0"/>
              </a:spcAft>
              <a:tabLst>
                <a:tab pos="2514600" algn="l"/>
              </a:tabLst>
              <a:defRPr sz="2400">
                <a:solidFill>
                  <a:schemeClr val="tx1"/>
                </a:solidFill>
                <a:latin typeface="Times New Roman" pitchFamily="18" charset="0"/>
              </a:defRPr>
            </a:lvl7pPr>
            <a:lvl8pPr fontAlgn="base">
              <a:spcBef>
                <a:spcPct val="0"/>
              </a:spcBef>
              <a:spcAft>
                <a:spcPct val="0"/>
              </a:spcAft>
              <a:tabLst>
                <a:tab pos="2514600" algn="l"/>
              </a:tabLst>
              <a:defRPr sz="2400">
                <a:solidFill>
                  <a:schemeClr val="tx1"/>
                </a:solidFill>
                <a:latin typeface="Times New Roman" pitchFamily="18" charset="0"/>
              </a:defRPr>
            </a:lvl8pPr>
            <a:lvl9pPr fontAlgn="base">
              <a:spcBef>
                <a:spcPct val="0"/>
              </a:spcBef>
              <a:spcAft>
                <a:spcPct val="0"/>
              </a:spcAft>
              <a:tabLst>
                <a:tab pos="2514600" algn="l"/>
              </a:tabLst>
              <a:defRPr sz="2400">
                <a:solidFill>
                  <a:schemeClr val="tx1"/>
                </a:solidFill>
                <a:latin typeface="Times New Roman" pitchFamily="18" charset="0"/>
              </a:defRPr>
            </a:lvl9pPr>
          </a:lstStyle>
          <a:p>
            <a:pPr algn="ctr">
              <a:spcBef>
                <a:spcPct val="50000"/>
              </a:spcBef>
            </a:pPr>
            <a:r>
              <a:rPr lang="en-US" sz="6000" dirty="0">
                <a:ln w="0"/>
                <a:effectLst/>
                <a:latin typeface="Calibri" pitchFamily="34" charset="0"/>
              </a:rPr>
              <a:t>Revisiting Mendel: Use of a behavioral assay to examine inheritance of traits in </a:t>
            </a:r>
            <a:r>
              <a:rPr lang="en-US" sz="6000" i="1" dirty="0">
                <a:ln w="0"/>
                <a:effectLst/>
                <a:latin typeface="Calibri" pitchFamily="34" charset="0"/>
              </a:rPr>
              <a:t>Drosophila</a:t>
            </a:r>
          </a:p>
        </p:txBody>
      </p:sp>
      <p:sp>
        <p:nvSpPr>
          <p:cNvPr id="2055" name="Text Box 7"/>
          <p:cNvSpPr txBox="1">
            <a:spLocks noChangeArrowheads="1"/>
          </p:cNvSpPr>
          <p:nvPr/>
        </p:nvSpPr>
        <p:spPr bwMode="auto">
          <a:xfrm>
            <a:off x="2895600" y="4398200"/>
            <a:ext cx="5005309" cy="86177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spcBef>
                <a:spcPct val="50000"/>
              </a:spcBef>
            </a:pPr>
            <a:r>
              <a:rPr lang="en-US" sz="5000" dirty="0">
                <a:ln w="0"/>
                <a:effectLst>
                  <a:outerShdw blurRad="38100" dist="19050" dir="2700000" algn="tl" rotWithShape="0">
                    <a:schemeClr val="dk1">
                      <a:alpha val="40000"/>
                    </a:schemeClr>
                  </a:outerShdw>
                </a:effectLst>
                <a:latin typeface="Calibri" pitchFamily="34" charset="0"/>
              </a:rPr>
              <a:t>Abstract</a:t>
            </a:r>
            <a:endParaRPr lang="en-US" sz="5000" b="1" dirty="0">
              <a:solidFill>
                <a:schemeClr val="bg1"/>
              </a:solidFill>
              <a:latin typeface="Calibri" pitchFamily="34" charset="0"/>
            </a:endParaRPr>
          </a:p>
        </p:txBody>
      </p:sp>
      <p:sp>
        <p:nvSpPr>
          <p:cNvPr id="2535" name="AutoShape 487"/>
          <p:cNvSpPr>
            <a:spLocks noChangeArrowheads="1"/>
          </p:cNvSpPr>
          <p:nvPr/>
        </p:nvSpPr>
        <p:spPr bwMode="auto">
          <a:xfrm>
            <a:off x="2667000" y="14695109"/>
            <a:ext cx="5383384" cy="1136423"/>
          </a:xfrm>
          <a:prstGeom prst="flowChartAlternateProcess">
            <a:avLst/>
          </a:prstGeom>
          <a:solidFill>
            <a:schemeClr val="bg1">
              <a:lumMod val="95000"/>
            </a:schemeClr>
          </a:solidFill>
          <a:ln w="9525">
            <a:solidFill>
              <a:schemeClr val="tx1"/>
            </a:solidFill>
            <a:miter lim="800000"/>
            <a:headEnd/>
            <a:tailEnd/>
          </a:ln>
          <a:effectLst>
            <a:outerShdw dist="35921" dir="2700000" algn="ctr" rotWithShape="0">
              <a:srgbClr val="0E2C4E"/>
            </a:outerShdw>
          </a:effectLst>
        </p:spPr>
        <p:txBody>
          <a:bodyPr wrap="none" anchor="ctr"/>
          <a:lstStyle/>
          <a:p>
            <a:pPr algn="ctr"/>
            <a:endParaRPr lang="en-US" sz="4399" b="1">
              <a:solidFill>
                <a:schemeClr val="bg1"/>
              </a:solidFill>
            </a:endParaRPr>
          </a:p>
        </p:txBody>
      </p:sp>
      <p:sp>
        <p:nvSpPr>
          <p:cNvPr id="2060" name="Text Box 12"/>
          <p:cNvSpPr txBox="1">
            <a:spLocks noChangeArrowheads="1"/>
          </p:cNvSpPr>
          <p:nvPr/>
        </p:nvSpPr>
        <p:spPr bwMode="auto">
          <a:xfrm>
            <a:off x="2819400" y="14827818"/>
            <a:ext cx="5081509" cy="89567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spcBef>
                <a:spcPct val="50000"/>
              </a:spcBef>
            </a:pPr>
            <a:r>
              <a:rPr lang="en-US" sz="5000" dirty="0">
                <a:ln w="0"/>
                <a:effectLst>
                  <a:outerShdw blurRad="38100" dist="19050" dir="2700000" algn="tl" rotWithShape="0">
                    <a:schemeClr val="dk1">
                      <a:alpha val="40000"/>
                    </a:schemeClr>
                  </a:outerShdw>
                </a:effectLst>
                <a:latin typeface="Calibri" pitchFamily="34" charset="0"/>
              </a:rPr>
              <a:t>Introduction</a:t>
            </a:r>
          </a:p>
        </p:txBody>
      </p:sp>
      <p:sp>
        <p:nvSpPr>
          <p:cNvPr id="168" name="AutoShape 326"/>
          <p:cNvSpPr>
            <a:spLocks noChangeArrowheads="1"/>
          </p:cNvSpPr>
          <p:nvPr/>
        </p:nvSpPr>
        <p:spPr bwMode="auto">
          <a:xfrm>
            <a:off x="457200" y="26729500"/>
            <a:ext cx="9640684" cy="5655500"/>
          </a:xfrm>
          <a:prstGeom prst="flowChartAlternateProcess">
            <a:avLst/>
          </a:prstGeom>
          <a:noFill/>
          <a:ln w="9525">
            <a:solidFill>
              <a:schemeClr val="tx1"/>
            </a:solidFill>
            <a:miter lim="800000"/>
            <a:headEnd/>
            <a:tailEnd/>
          </a:ln>
          <a:effectLst>
            <a:outerShdw dist="35921" dir="2700000" algn="ctr" rotWithShape="0">
              <a:srgbClr val="0E2C4E"/>
            </a:outerShdw>
          </a:effectLst>
          <a:extLst>
            <a:ext uri="{909E8E84-426E-40DD-AFC4-6F175D3DCCD1}">
              <a14:hiddenFill xmlns:a14="http://schemas.microsoft.com/office/drawing/2010/main">
                <a:solidFill>
                  <a:srgbClr val="0E2C4E">
                    <a:alpha val="19000"/>
                  </a:srgbClr>
                </a:solidFill>
              </a14:hiddenFill>
            </a:ext>
          </a:extLst>
        </p:spPr>
        <p:txBody>
          <a:bodyPr wrap="none" anchor="ctr"/>
          <a:lstStyle/>
          <a:p>
            <a:endParaRPr lang="en-US" dirty="0"/>
          </a:p>
        </p:txBody>
      </p:sp>
      <p:sp>
        <p:nvSpPr>
          <p:cNvPr id="169" name="AutoShape 487"/>
          <p:cNvSpPr>
            <a:spLocks noChangeArrowheads="1"/>
          </p:cNvSpPr>
          <p:nvPr/>
        </p:nvSpPr>
        <p:spPr bwMode="auto">
          <a:xfrm>
            <a:off x="2667000" y="26154857"/>
            <a:ext cx="5383384" cy="1136423"/>
          </a:xfrm>
          <a:prstGeom prst="flowChartAlternateProcess">
            <a:avLst/>
          </a:prstGeom>
          <a:solidFill>
            <a:schemeClr val="bg1">
              <a:lumMod val="95000"/>
            </a:schemeClr>
          </a:solidFill>
          <a:ln w="9525">
            <a:solidFill>
              <a:schemeClr val="tx1"/>
            </a:solidFill>
            <a:miter lim="800000"/>
            <a:headEnd/>
            <a:tailEnd/>
          </a:ln>
          <a:effectLst>
            <a:outerShdw dist="35921" dir="2700000" algn="ctr" rotWithShape="0">
              <a:srgbClr val="0E2C4E"/>
            </a:outerShdw>
          </a:effectLst>
        </p:spPr>
        <p:txBody>
          <a:bodyPr wrap="none" anchor="ctr"/>
          <a:lstStyle/>
          <a:p>
            <a:pPr algn="ctr"/>
            <a:endParaRPr lang="en-US" sz="4399" b="1">
              <a:solidFill>
                <a:schemeClr val="bg1"/>
              </a:solidFill>
            </a:endParaRPr>
          </a:p>
        </p:txBody>
      </p:sp>
      <p:sp>
        <p:nvSpPr>
          <p:cNvPr id="170" name="Text Box 12"/>
          <p:cNvSpPr txBox="1">
            <a:spLocks noChangeArrowheads="1"/>
          </p:cNvSpPr>
          <p:nvPr/>
        </p:nvSpPr>
        <p:spPr bwMode="auto">
          <a:xfrm>
            <a:off x="2895599" y="26287566"/>
            <a:ext cx="5019437" cy="89567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spcBef>
                <a:spcPct val="50000"/>
              </a:spcBef>
            </a:pPr>
            <a:r>
              <a:rPr lang="en-US" sz="5000" dirty="0">
                <a:ln w="0"/>
                <a:effectLst>
                  <a:outerShdw blurRad="38100" dist="19050" dir="2700000" algn="tl" rotWithShape="0">
                    <a:schemeClr val="dk1">
                      <a:alpha val="40000"/>
                    </a:schemeClr>
                  </a:outerShdw>
                </a:effectLst>
                <a:latin typeface="Calibri" pitchFamily="34" charset="0"/>
              </a:rPr>
              <a:t>Methods</a:t>
            </a:r>
          </a:p>
        </p:txBody>
      </p:sp>
      <p:sp>
        <p:nvSpPr>
          <p:cNvPr id="171" name="AutoShape 324"/>
          <p:cNvSpPr>
            <a:spLocks noChangeArrowheads="1"/>
          </p:cNvSpPr>
          <p:nvPr/>
        </p:nvSpPr>
        <p:spPr bwMode="auto">
          <a:xfrm>
            <a:off x="10390152" y="4913953"/>
            <a:ext cx="9637776" cy="27471047"/>
          </a:xfrm>
          <a:prstGeom prst="flowChartAlternateProcess">
            <a:avLst/>
          </a:prstGeom>
          <a:noFill/>
          <a:ln w="9525">
            <a:solidFill>
              <a:schemeClr val="tx1"/>
            </a:solidFill>
            <a:miter lim="800000"/>
            <a:headEnd/>
            <a:tailEnd/>
          </a:ln>
          <a:effectLst>
            <a:outerShdw dist="35921" dir="2700000" algn="ctr" rotWithShape="0">
              <a:srgbClr val="0E2C4E"/>
            </a:outerShdw>
          </a:effectLst>
          <a:extLst>
            <a:ext uri="{909E8E84-426E-40DD-AFC4-6F175D3DCCD1}">
              <a14:hiddenFill xmlns:a14="http://schemas.microsoft.com/office/drawing/2010/main">
                <a:solidFill>
                  <a:srgbClr val="0E2C4E">
                    <a:alpha val="19000"/>
                  </a:srgbClr>
                </a:solidFill>
              </a14:hiddenFill>
            </a:ext>
          </a:extLst>
        </p:spPr>
        <p:txBody>
          <a:bodyPr wrap="none" anchor="ctr"/>
          <a:lstStyle/>
          <a:p>
            <a:endParaRPr lang="en-US"/>
          </a:p>
        </p:txBody>
      </p:sp>
      <p:sp>
        <p:nvSpPr>
          <p:cNvPr id="181" name="AutoShape 486"/>
          <p:cNvSpPr>
            <a:spLocks noChangeArrowheads="1"/>
          </p:cNvSpPr>
          <p:nvPr/>
        </p:nvSpPr>
        <p:spPr bwMode="auto">
          <a:xfrm>
            <a:off x="12382800" y="4285902"/>
            <a:ext cx="5454926" cy="1123774"/>
          </a:xfrm>
          <a:prstGeom prst="flowChartAlternateProcess">
            <a:avLst/>
          </a:prstGeom>
          <a:solidFill>
            <a:schemeClr val="bg1">
              <a:lumMod val="95000"/>
            </a:schemeClr>
          </a:solidFill>
          <a:ln w="9525">
            <a:solidFill>
              <a:schemeClr val="tx1"/>
            </a:solidFill>
            <a:miter lim="800000"/>
            <a:headEnd/>
            <a:tailEnd/>
          </a:ln>
          <a:effectLst>
            <a:outerShdw dist="35921" dir="2700000" algn="ctr" rotWithShape="0">
              <a:srgbClr val="0E2C4E"/>
            </a:outerShdw>
          </a:effectLst>
        </p:spPr>
        <p:txBody>
          <a:bodyPr wrap="none" anchor="ctr"/>
          <a:lstStyle/>
          <a:p>
            <a:pPr algn="ctr"/>
            <a:endParaRPr lang="en-US" sz="4399" b="1">
              <a:solidFill>
                <a:schemeClr val="bg1"/>
              </a:solidFill>
            </a:endParaRPr>
          </a:p>
        </p:txBody>
      </p:sp>
      <p:sp>
        <p:nvSpPr>
          <p:cNvPr id="183" name="Text Box 7"/>
          <p:cNvSpPr txBox="1">
            <a:spLocks noChangeArrowheads="1"/>
          </p:cNvSpPr>
          <p:nvPr/>
        </p:nvSpPr>
        <p:spPr bwMode="auto">
          <a:xfrm>
            <a:off x="12607609" y="4416902"/>
            <a:ext cx="5005309" cy="86177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spcBef>
                <a:spcPct val="50000"/>
              </a:spcBef>
            </a:pPr>
            <a:r>
              <a:rPr lang="en-US" sz="5000" dirty="0">
                <a:ln w="0"/>
                <a:effectLst>
                  <a:outerShdw blurRad="38100" dist="19050" dir="2700000" algn="tl" rotWithShape="0">
                    <a:schemeClr val="dk1">
                      <a:alpha val="40000"/>
                    </a:schemeClr>
                  </a:outerShdw>
                </a:effectLst>
                <a:latin typeface="Calibri" pitchFamily="34" charset="0"/>
              </a:rPr>
              <a:t>Methods</a:t>
            </a:r>
          </a:p>
        </p:txBody>
      </p:sp>
      <p:sp>
        <p:nvSpPr>
          <p:cNvPr id="235" name="Text Box 3"/>
          <p:cNvSpPr txBox="1">
            <a:spLocks noChangeArrowheads="1"/>
          </p:cNvSpPr>
          <p:nvPr/>
        </p:nvSpPr>
        <p:spPr bwMode="auto">
          <a:xfrm>
            <a:off x="7086600" y="1676400"/>
            <a:ext cx="28725754" cy="707886"/>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spcBef>
                <a:spcPct val="50000"/>
              </a:spcBef>
            </a:pPr>
            <a:r>
              <a:rPr lang="en-US" sz="4000" dirty="0">
                <a:ln w="0"/>
                <a:effectLst>
                  <a:outerShdw blurRad="38100" dist="19050" dir="2700000" algn="tl" rotWithShape="0">
                    <a:schemeClr val="dk1">
                      <a:alpha val="40000"/>
                    </a:schemeClr>
                  </a:outerShdw>
                </a:effectLst>
                <a:latin typeface="Calibri" pitchFamily="34" charset="0"/>
              </a:rPr>
              <a:t>Jeffrey M. Chalfant</a:t>
            </a:r>
            <a:r>
              <a:rPr lang="en-US" sz="4000" baseline="30000" dirty="0">
                <a:ln w="0"/>
                <a:effectLst>
                  <a:outerShdw blurRad="38100" dist="19050" dir="2700000" algn="tl" rotWithShape="0">
                    <a:schemeClr val="dk1">
                      <a:alpha val="40000"/>
                    </a:schemeClr>
                  </a:outerShdw>
                </a:effectLst>
                <a:latin typeface="Calibri" pitchFamily="34" charset="0"/>
              </a:rPr>
              <a:t>2</a:t>
            </a:r>
            <a:r>
              <a:rPr lang="en-US" sz="4000" dirty="0">
                <a:ln w="0"/>
                <a:effectLst>
                  <a:outerShdw blurRad="38100" dist="19050" dir="2700000" algn="tl" rotWithShape="0">
                    <a:schemeClr val="dk1">
                      <a:alpha val="40000"/>
                    </a:schemeClr>
                  </a:outerShdw>
                </a:effectLst>
                <a:latin typeface="Calibri" pitchFamily="34" charset="0"/>
              </a:rPr>
              <a:t>, Robin Cooper</a:t>
            </a:r>
            <a:r>
              <a:rPr lang="en-US" sz="4000" baseline="30000" dirty="0">
                <a:ln w="0"/>
                <a:effectLst>
                  <a:outerShdw blurRad="38100" dist="19050" dir="2700000" algn="tl" rotWithShape="0">
                    <a:schemeClr val="dk1">
                      <a:alpha val="40000"/>
                    </a:schemeClr>
                  </a:outerShdw>
                </a:effectLst>
                <a:latin typeface="Calibri" pitchFamily="34" charset="0"/>
              </a:rPr>
              <a:t>1</a:t>
            </a:r>
            <a:r>
              <a:rPr lang="en-US" sz="4000" dirty="0">
                <a:ln w="0"/>
                <a:effectLst>
                  <a:outerShdw blurRad="38100" dist="19050" dir="2700000" algn="tl" rotWithShape="0">
                    <a:schemeClr val="dk1">
                      <a:alpha val="40000"/>
                    </a:schemeClr>
                  </a:outerShdw>
                </a:effectLst>
                <a:latin typeface="Calibri" pitchFamily="34" charset="0"/>
              </a:rPr>
              <a:t>, Tawny Aguayo-Williams</a:t>
            </a:r>
            <a:r>
              <a:rPr lang="en-US" sz="4000" baseline="30000" dirty="0">
                <a:ln w="0"/>
                <a:effectLst>
                  <a:outerShdw blurRad="38100" dist="19050" dir="2700000" algn="tl" rotWithShape="0">
                    <a:schemeClr val="dk1">
                      <a:alpha val="40000"/>
                    </a:schemeClr>
                  </a:outerShdw>
                </a:effectLst>
                <a:latin typeface="Calibri" pitchFamily="34" charset="0"/>
              </a:rPr>
              <a:t>2</a:t>
            </a:r>
            <a:r>
              <a:rPr lang="en-US" sz="4000" dirty="0">
                <a:ln w="0"/>
                <a:effectLst>
                  <a:outerShdw blurRad="38100" dist="19050" dir="2700000" algn="tl" rotWithShape="0">
                    <a:schemeClr val="dk1">
                      <a:alpha val="40000"/>
                    </a:schemeClr>
                  </a:outerShdw>
                </a:effectLst>
                <a:latin typeface="Calibri" pitchFamily="34" charset="0"/>
              </a:rPr>
              <a:t>, Lexie Holtzclaw</a:t>
            </a:r>
            <a:r>
              <a:rPr lang="en-US" sz="4000" baseline="30000" dirty="0">
                <a:ln w="0"/>
                <a:effectLst>
                  <a:outerShdw blurRad="38100" dist="19050" dir="2700000" algn="tl" rotWithShape="0">
                    <a:schemeClr val="dk1">
                      <a:alpha val="40000"/>
                    </a:schemeClr>
                  </a:outerShdw>
                </a:effectLst>
                <a:latin typeface="Calibri" pitchFamily="34" charset="0"/>
              </a:rPr>
              <a:t>3</a:t>
            </a:r>
            <a:r>
              <a:rPr lang="en-US" sz="4000" dirty="0">
                <a:ln w="0"/>
                <a:effectLst>
                  <a:outerShdw blurRad="38100" dist="19050" dir="2700000" algn="tl" rotWithShape="0">
                    <a:schemeClr val="dk1">
                      <a:alpha val="40000"/>
                    </a:schemeClr>
                  </a:outerShdw>
                </a:effectLst>
                <a:latin typeface="Calibri" pitchFamily="34" charset="0"/>
              </a:rPr>
              <a:t>, Madison Loveless</a:t>
            </a:r>
            <a:r>
              <a:rPr lang="en-US" sz="4000" baseline="30000" dirty="0">
                <a:ln w="0"/>
                <a:effectLst>
                  <a:outerShdw blurRad="38100" dist="19050" dir="2700000" algn="tl" rotWithShape="0">
                    <a:schemeClr val="dk1">
                      <a:alpha val="40000"/>
                    </a:schemeClr>
                  </a:outerShdw>
                </a:effectLst>
                <a:latin typeface="Calibri" pitchFamily="34" charset="0"/>
              </a:rPr>
              <a:t>3</a:t>
            </a:r>
            <a:r>
              <a:rPr lang="en-US" sz="4000" dirty="0">
                <a:ln w="0"/>
                <a:effectLst>
                  <a:outerShdw blurRad="38100" dist="19050" dir="2700000" algn="tl" rotWithShape="0">
                    <a:schemeClr val="dk1">
                      <a:alpha val="40000"/>
                    </a:schemeClr>
                  </a:outerShdw>
                </a:effectLst>
                <a:latin typeface="Calibri" pitchFamily="34" charset="0"/>
              </a:rPr>
              <a:t>, Jennifer Wilson</a:t>
            </a:r>
            <a:r>
              <a:rPr lang="en-US" sz="4000" baseline="30000" dirty="0">
                <a:ln w="0"/>
                <a:effectLst>
                  <a:outerShdw blurRad="38100" dist="19050" dir="2700000" algn="tl" rotWithShape="0">
                    <a:schemeClr val="dk1">
                      <a:alpha val="40000"/>
                    </a:schemeClr>
                  </a:outerShdw>
                </a:effectLst>
                <a:latin typeface="Calibri" pitchFamily="34" charset="0"/>
              </a:rPr>
              <a:t>3</a:t>
            </a:r>
            <a:r>
              <a:rPr lang="en-US" sz="4000" dirty="0">
                <a:ln w="0"/>
                <a:effectLst>
                  <a:outerShdw blurRad="38100" dist="19050" dir="2700000" algn="tl" rotWithShape="0">
                    <a:schemeClr val="dk1">
                      <a:alpha val="40000"/>
                    </a:schemeClr>
                  </a:outerShdw>
                </a:effectLst>
                <a:latin typeface="Calibri" pitchFamily="34" charset="0"/>
              </a:rPr>
              <a:t>, and Doug Harrison</a:t>
            </a:r>
            <a:r>
              <a:rPr lang="en-US" sz="4000" baseline="30000" dirty="0">
                <a:ln w="0"/>
                <a:effectLst>
                  <a:outerShdw blurRad="38100" dist="19050" dir="2700000" algn="tl" rotWithShape="0">
                    <a:schemeClr val="dk1">
                      <a:alpha val="40000"/>
                    </a:schemeClr>
                  </a:outerShdw>
                </a:effectLst>
                <a:latin typeface="Calibri" pitchFamily="34" charset="0"/>
              </a:rPr>
              <a:t>1</a:t>
            </a:r>
            <a:endParaRPr lang="en-US" sz="4000" dirty="0">
              <a:ln w="0"/>
              <a:effectLst>
                <a:outerShdw blurRad="38100" dist="19050" dir="2700000" algn="tl" rotWithShape="0">
                  <a:schemeClr val="dk1">
                    <a:alpha val="40000"/>
                  </a:schemeClr>
                </a:outerShdw>
              </a:effectLst>
              <a:latin typeface="Calibri" pitchFamily="34" charset="0"/>
            </a:endParaRPr>
          </a:p>
        </p:txBody>
      </p:sp>
      <p:sp>
        <p:nvSpPr>
          <p:cNvPr id="236" name="Text Box 4"/>
          <p:cNvSpPr txBox="1">
            <a:spLocks noChangeArrowheads="1"/>
          </p:cNvSpPr>
          <p:nvPr/>
        </p:nvSpPr>
        <p:spPr bwMode="auto">
          <a:xfrm>
            <a:off x="9753795" y="2360964"/>
            <a:ext cx="23145750" cy="126188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pPr>
            <a:r>
              <a:rPr lang="en-US" sz="3800" baseline="30000" dirty="0">
                <a:ln w="0"/>
                <a:effectLst>
                  <a:outerShdw blurRad="38100" dist="19050" dir="2700000" algn="tl" rotWithShape="0">
                    <a:schemeClr val="dk1">
                      <a:alpha val="40000"/>
                    </a:schemeClr>
                  </a:outerShdw>
                </a:effectLst>
                <a:latin typeface="Calibri" pitchFamily="34" charset="0"/>
              </a:rPr>
              <a:t>1</a:t>
            </a:r>
            <a:r>
              <a:rPr lang="en-US" sz="3800" dirty="0">
                <a:ln w="0"/>
                <a:effectLst>
                  <a:outerShdw blurRad="38100" dist="19050" dir="2700000" algn="tl" rotWithShape="0">
                    <a:schemeClr val="dk1">
                      <a:alpha val="40000"/>
                    </a:schemeClr>
                  </a:outerShdw>
                </a:effectLst>
                <a:latin typeface="Calibri" pitchFamily="34" charset="0"/>
              </a:rPr>
              <a:t>Department of Biology, University of Kentucky, Lexington, KY, </a:t>
            </a:r>
            <a:r>
              <a:rPr lang="en-US" sz="3800" baseline="30000" dirty="0">
                <a:ln w="0"/>
                <a:effectLst>
                  <a:outerShdw blurRad="38100" dist="19050" dir="2700000" algn="tl" rotWithShape="0">
                    <a:schemeClr val="dk1">
                      <a:alpha val="40000"/>
                    </a:schemeClr>
                  </a:outerShdw>
                </a:effectLst>
                <a:latin typeface="Calibri" pitchFamily="34" charset="0"/>
              </a:rPr>
              <a:t>2</a:t>
            </a:r>
            <a:r>
              <a:rPr lang="en-US" sz="3800" dirty="0">
                <a:ln w="0"/>
                <a:effectLst>
                  <a:outerShdw blurRad="38100" dist="19050" dir="2700000" algn="tl" rotWithShape="0">
                    <a:schemeClr val="dk1">
                      <a:alpha val="40000"/>
                    </a:schemeClr>
                  </a:outerShdw>
                </a:effectLst>
                <a:latin typeface="Calibri" pitchFamily="34" charset="0"/>
              </a:rPr>
              <a:t>Department of STEM Education, University of Kentucky, Lexington, KY, </a:t>
            </a:r>
            <a:r>
              <a:rPr lang="en-US" sz="3800" baseline="30000" dirty="0">
                <a:ln w="0"/>
                <a:effectLst>
                  <a:outerShdw blurRad="38100" dist="19050" dir="2700000" algn="tl" rotWithShape="0">
                    <a:schemeClr val="dk1">
                      <a:alpha val="40000"/>
                    </a:schemeClr>
                  </a:outerShdw>
                </a:effectLst>
                <a:latin typeface="Calibri" pitchFamily="34" charset="0"/>
              </a:rPr>
              <a:t>3</a:t>
            </a:r>
            <a:r>
              <a:rPr lang="en-US" sz="3800" dirty="0">
                <a:ln w="0"/>
                <a:effectLst>
                  <a:outerShdw blurRad="38100" dist="19050" dir="2700000" algn="tl" rotWithShape="0">
                    <a:schemeClr val="dk1">
                      <a:alpha val="40000"/>
                    </a:schemeClr>
                  </a:outerShdw>
                </a:effectLst>
                <a:latin typeface="Calibri" pitchFamily="34" charset="0"/>
              </a:rPr>
              <a:t>Pulaski County High School, Somerset, KY</a:t>
            </a:r>
          </a:p>
        </p:txBody>
      </p:sp>
      <p:pic>
        <p:nvPicPr>
          <p:cNvPr id="42" name="Google Shape;112;p13">
            <a:extLst>
              <a:ext uri="{FF2B5EF4-FFF2-40B4-BE49-F238E27FC236}">
                <a16:creationId xmlns:a16="http://schemas.microsoft.com/office/drawing/2014/main" id="{F5E86EB6-63C7-FA4D-B864-5DC75BE8BBEB}"/>
              </a:ext>
            </a:extLst>
          </p:cNvPr>
          <p:cNvPicPr preferRelativeResize="0"/>
          <p:nvPr/>
        </p:nvPicPr>
        <p:blipFill rotWithShape="1">
          <a:blip r:embed="rId7">
            <a:alphaModFix/>
          </a:blip>
          <a:srcRect/>
          <a:stretch/>
        </p:blipFill>
        <p:spPr>
          <a:xfrm>
            <a:off x="36936168" y="533400"/>
            <a:ext cx="2497137" cy="3276600"/>
          </a:xfrm>
          <a:prstGeom prst="rect">
            <a:avLst/>
          </a:prstGeom>
          <a:noFill/>
          <a:ln>
            <a:noFill/>
          </a:ln>
        </p:spPr>
      </p:pic>
      <p:sp>
        <p:nvSpPr>
          <p:cNvPr id="43" name="Google Shape;114;p13">
            <a:extLst>
              <a:ext uri="{FF2B5EF4-FFF2-40B4-BE49-F238E27FC236}">
                <a16:creationId xmlns:a16="http://schemas.microsoft.com/office/drawing/2014/main" id="{2A6F5FC4-A0DF-994F-AF7C-EB2EC4569BA5}"/>
              </a:ext>
            </a:extLst>
          </p:cNvPr>
          <p:cNvSpPr txBox="1"/>
          <p:nvPr/>
        </p:nvSpPr>
        <p:spPr>
          <a:xfrm>
            <a:off x="800295" y="5614052"/>
            <a:ext cx="8991600" cy="8316066"/>
          </a:xfrm>
          <a:prstGeom prst="rect">
            <a:avLst/>
          </a:prstGeom>
          <a:noFill/>
          <a:ln>
            <a:noFill/>
          </a:ln>
        </p:spPr>
        <p:txBody>
          <a:bodyPr spcFirstLastPara="1" wrap="square" lIns="91425" tIns="45700" rIns="91425" bIns="45700" anchor="t" anchorCtr="0">
            <a:noAutofit/>
          </a:bodyPr>
          <a:lstStyle/>
          <a:p>
            <a:pPr marL="0" marR="0" algn="just">
              <a:lnSpc>
                <a:spcPct val="115000"/>
              </a:lnSpc>
              <a:spcBef>
                <a:spcPts val="0"/>
              </a:spcBef>
              <a:spcAft>
                <a:spcPts val="0"/>
              </a:spcAft>
            </a:pPr>
            <a:r>
              <a:rPr lang="en-US" sz="2000" dirty="0">
                <a:effectLst/>
                <a:latin typeface="Arial" panose="020B0604020202020204" pitchFamily="34" charset="0"/>
                <a:ea typeface="Times New Roman" panose="02020603050405020304" pitchFamily="18" charset="0"/>
              </a:rPr>
              <a:t>	Using the established rules of Mendel and others, predicting the outcome of genetic crosses in model organisms is a common exercise for college students. Frequently one uses visible phenotypic markers such as curly wings, eye color, and abnormal bristles. Yet many genetically-based traits, such as behavioral and physiological characteristics, are not observed as simply. To demonstrate that such traits can likewise display classical genetic inheritance, we utilized an optogenetic system in </a:t>
            </a:r>
            <a:r>
              <a:rPr lang="en-US" sz="2000" i="1" dirty="0">
                <a:effectLst/>
                <a:latin typeface="Arial" panose="020B0604020202020204" pitchFamily="34" charset="0"/>
                <a:ea typeface="Times New Roman" panose="02020603050405020304" pitchFamily="18" charset="0"/>
              </a:rPr>
              <a:t>Drosophila</a:t>
            </a:r>
            <a:r>
              <a:rPr lang="en-US" sz="2000" dirty="0">
                <a:effectLst/>
                <a:latin typeface="Arial" panose="020B0604020202020204" pitchFamily="34" charset="0"/>
                <a:ea typeface="Times New Roman" panose="02020603050405020304" pitchFamily="18" charset="0"/>
              </a:rPr>
              <a:t> to modify response to light. We utilized the inheritance of behavioral responses associated with light-activated </a:t>
            </a:r>
            <a:r>
              <a:rPr lang="en-US" sz="2000" dirty="0" err="1">
                <a:effectLst/>
                <a:latin typeface="Arial" panose="020B0604020202020204" pitchFamily="34" charset="0"/>
                <a:ea typeface="Times New Roman" panose="02020603050405020304" pitchFamily="18" charset="0"/>
              </a:rPr>
              <a:t>channelrhodopsin</a:t>
            </a:r>
            <a:r>
              <a:rPr lang="en-US" sz="2000" dirty="0">
                <a:effectLst/>
                <a:latin typeface="Arial" panose="020B0604020202020204" pitchFamily="34" charset="0"/>
                <a:ea typeface="Times New Roman" panose="02020603050405020304" pitchFamily="18" charset="0"/>
              </a:rPr>
              <a:t> in motor neurons and body wall muscles. The frequency of responsive animals was quantified over multiple generations beginning with two pure-breeding (homozygous) strains, each containing one of the two components needed to produce the light-sensitive proteins. The use of light-sensitive channels to examine the predicted genetic outcomes is an approach which can be used in teaching classical genetic principles using non-traditional phenotypes. Green fluorescent protein can be expressed to illustrate which cells are expressing channel rhodopsin. This introduces concepts of transgenesis, genetically-modified organisms, and genetic contributions to behavior. In addition to basic dominant and recessive allelic relationships, the experiments can also introduce more complex genetic concepts, such as epistasis, gene expression and cellular diversity, as well as physiological and behavioral traits of animals. </a:t>
            </a:r>
            <a:r>
              <a:rPr lang="en-US" sz="2000" dirty="0">
                <a:effectLst/>
                <a:latin typeface="Arial" panose="020B0604020202020204" pitchFamily="34" charset="0"/>
                <a:ea typeface="Calibri" panose="020F0502020204030204" pitchFamily="34" charset="0"/>
                <a:cs typeface="Calibri" panose="020F0502020204030204" pitchFamily="34" charset="0"/>
              </a:rPr>
              <a:t>This module is presented in a variety of ways depending on equipment available and can be used in a hybrid or remote format with data provided. </a:t>
            </a:r>
            <a:endParaRPr lang="en-US" sz="2000" dirty="0">
              <a:effectLst/>
              <a:latin typeface="Calibri" panose="020F0502020204030204" pitchFamily="34" charset="0"/>
              <a:ea typeface="Calibri" panose="020F0502020204030204" pitchFamily="34" charset="0"/>
            </a:endParaRPr>
          </a:p>
        </p:txBody>
      </p:sp>
      <p:sp>
        <p:nvSpPr>
          <p:cNvPr id="46" name="AutoShape 324">
            <a:extLst>
              <a:ext uri="{FF2B5EF4-FFF2-40B4-BE49-F238E27FC236}">
                <a16:creationId xmlns:a16="http://schemas.microsoft.com/office/drawing/2014/main" id="{89F30058-326B-E343-8C30-3F3D48C5103D}"/>
              </a:ext>
            </a:extLst>
          </p:cNvPr>
          <p:cNvSpPr>
            <a:spLocks noChangeArrowheads="1"/>
          </p:cNvSpPr>
          <p:nvPr/>
        </p:nvSpPr>
        <p:spPr bwMode="auto">
          <a:xfrm>
            <a:off x="20385024" y="4948075"/>
            <a:ext cx="9637776" cy="19969326"/>
          </a:xfrm>
          <a:prstGeom prst="flowChartAlternateProcess">
            <a:avLst/>
          </a:prstGeom>
          <a:noFill/>
          <a:ln w="9525">
            <a:solidFill>
              <a:schemeClr val="tx1"/>
            </a:solidFill>
            <a:miter lim="800000"/>
            <a:headEnd/>
            <a:tailEnd/>
          </a:ln>
          <a:effectLst>
            <a:outerShdw dist="35921" dir="2700000" algn="ctr" rotWithShape="0">
              <a:srgbClr val="0E2C4E"/>
            </a:outerShdw>
          </a:effectLst>
          <a:extLst>
            <a:ext uri="{909E8E84-426E-40DD-AFC4-6F175D3DCCD1}">
              <a14:hiddenFill xmlns:a14="http://schemas.microsoft.com/office/drawing/2010/main">
                <a:solidFill>
                  <a:srgbClr val="0E2C4E">
                    <a:alpha val="19000"/>
                  </a:srgbClr>
                </a:solidFill>
              </a14:hiddenFill>
            </a:ext>
          </a:extLst>
        </p:spPr>
        <p:txBody>
          <a:bodyPr wrap="none" anchor="ctr"/>
          <a:lstStyle/>
          <a:p>
            <a:endParaRPr lang="en-US" dirty="0"/>
          </a:p>
        </p:txBody>
      </p:sp>
      <p:sp>
        <p:nvSpPr>
          <p:cNvPr id="47" name="AutoShape 486">
            <a:extLst>
              <a:ext uri="{FF2B5EF4-FFF2-40B4-BE49-F238E27FC236}">
                <a16:creationId xmlns:a16="http://schemas.microsoft.com/office/drawing/2014/main" id="{6FBD1E0B-F7F9-C941-A425-7BB5D4167C69}"/>
              </a:ext>
            </a:extLst>
          </p:cNvPr>
          <p:cNvSpPr>
            <a:spLocks noChangeArrowheads="1"/>
          </p:cNvSpPr>
          <p:nvPr/>
        </p:nvSpPr>
        <p:spPr bwMode="auto">
          <a:xfrm>
            <a:off x="22510474" y="4320023"/>
            <a:ext cx="5454926" cy="1123774"/>
          </a:xfrm>
          <a:prstGeom prst="flowChartAlternateProcess">
            <a:avLst/>
          </a:prstGeom>
          <a:solidFill>
            <a:schemeClr val="bg1">
              <a:lumMod val="95000"/>
            </a:schemeClr>
          </a:solidFill>
          <a:ln w="9525">
            <a:solidFill>
              <a:schemeClr val="tx1"/>
            </a:solidFill>
            <a:miter lim="800000"/>
            <a:headEnd/>
            <a:tailEnd/>
          </a:ln>
          <a:effectLst>
            <a:outerShdw dist="35921" dir="2700000" algn="ctr" rotWithShape="0">
              <a:srgbClr val="0E2C4E"/>
            </a:outerShdw>
          </a:effectLst>
        </p:spPr>
        <p:txBody>
          <a:bodyPr wrap="none" anchor="ctr"/>
          <a:lstStyle/>
          <a:p>
            <a:pPr algn="ctr"/>
            <a:endParaRPr lang="en-US" sz="4399" b="1">
              <a:solidFill>
                <a:schemeClr val="bg1"/>
              </a:solidFill>
            </a:endParaRPr>
          </a:p>
        </p:txBody>
      </p:sp>
      <p:sp>
        <p:nvSpPr>
          <p:cNvPr id="48" name="Text Box 7">
            <a:extLst>
              <a:ext uri="{FF2B5EF4-FFF2-40B4-BE49-F238E27FC236}">
                <a16:creationId xmlns:a16="http://schemas.microsoft.com/office/drawing/2014/main" id="{C7A7C65B-9C13-9042-9AC6-E01A7E098046}"/>
              </a:ext>
            </a:extLst>
          </p:cNvPr>
          <p:cNvSpPr txBox="1">
            <a:spLocks noChangeArrowheads="1"/>
          </p:cNvSpPr>
          <p:nvPr/>
        </p:nvSpPr>
        <p:spPr bwMode="auto">
          <a:xfrm>
            <a:off x="22735283" y="4451023"/>
            <a:ext cx="5005309" cy="86177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spcBef>
                <a:spcPct val="50000"/>
              </a:spcBef>
            </a:pPr>
            <a:r>
              <a:rPr lang="en-US" sz="5000" dirty="0">
                <a:ln w="0"/>
                <a:solidFill>
                  <a:schemeClr val="tx1"/>
                </a:solidFill>
                <a:effectLst>
                  <a:outerShdw blurRad="38100" dist="19050" dir="2700000" algn="tl" rotWithShape="0">
                    <a:schemeClr val="dk1">
                      <a:alpha val="40000"/>
                    </a:schemeClr>
                  </a:outerShdw>
                </a:effectLst>
                <a:latin typeface="Calibri" pitchFamily="34" charset="0"/>
              </a:rPr>
              <a:t>Results</a:t>
            </a:r>
            <a:endParaRPr lang="en-US" sz="5000" b="1" dirty="0">
              <a:solidFill>
                <a:schemeClr val="bg1"/>
              </a:solidFill>
              <a:latin typeface="Calibri" pitchFamily="34" charset="0"/>
            </a:endParaRPr>
          </a:p>
        </p:txBody>
      </p:sp>
      <p:sp>
        <p:nvSpPr>
          <p:cNvPr id="5" name="Rectangle 4">
            <a:extLst>
              <a:ext uri="{FF2B5EF4-FFF2-40B4-BE49-F238E27FC236}">
                <a16:creationId xmlns:a16="http://schemas.microsoft.com/office/drawing/2014/main" id="{BB809CFD-F71B-CD49-8DE8-C083487A76E2}"/>
              </a:ext>
            </a:extLst>
          </p:cNvPr>
          <p:cNvSpPr/>
          <p:nvPr/>
        </p:nvSpPr>
        <p:spPr>
          <a:xfrm>
            <a:off x="749468" y="16048464"/>
            <a:ext cx="9297589" cy="9233297"/>
          </a:xfrm>
          <a:prstGeom prst="rect">
            <a:avLst/>
          </a:prstGeom>
        </p:spPr>
        <p:txBody>
          <a:bodyPr wrap="square">
            <a:spAutoFit/>
          </a:bodyPr>
          <a:lstStyle/>
          <a:p>
            <a:pPr lvl="0">
              <a:spcBef>
                <a:spcPts val="0"/>
              </a:spcBef>
              <a:spcAft>
                <a:spcPts val="0"/>
              </a:spcAft>
              <a:buClr>
                <a:schemeClr val="dk1"/>
              </a:buClr>
              <a:buSzPts val="2400"/>
            </a:pPr>
            <a:r>
              <a:rPr lang="en-US" sz="2200" dirty="0">
                <a:solidFill>
                  <a:schemeClr val="dk1"/>
                </a:solidFill>
                <a:latin typeface="Arial" panose="020B0604020202020204" pitchFamily="34" charset="0"/>
                <a:ea typeface="Arial"/>
                <a:cs typeface="Arial" panose="020B0604020202020204" pitchFamily="34" charset="0"/>
                <a:sym typeface="Arial"/>
              </a:rPr>
              <a:t>	Optogenetics is a powerful and relatively new tool used in a variety of fields, particularly those dealing with excitable cells such as neurons. The process involves transfecting an organism with a protein which are light sensitive. There are several types. The </a:t>
            </a:r>
            <a:r>
              <a:rPr lang="en-US" sz="2200" dirty="0" err="1">
                <a:solidFill>
                  <a:schemeClr val="dk1"/>
                </a:solidFill>
                <a:latin typeface="Arial" panose="020B0604020202020204" pitchFamily="34" charset="0"/>
                <a:ea typeface="Arial"/>
                <a:cs typeface="Arial" panose="020B0604020202020204" pitchFamily="34" charset="0"/>
                <a:sym typeface="Arial"/>
              </a:rPr>
              <a:t>channelrhodopsin</a:t>
            </a:r>
            <a:r>
              <a:rPr lang="en-US" sz="2200" dirty="0">
                <a:solidFill>
                  <a:schemeClr val="dk1"/>
                </a:solidFill>
                <a:latin typeface="Arial" panose="020B0604020202020204" pitchFamily="34" charset="0"/>
                <a:ea typeface="Arial"/>
                <a:cs typeface="Arial" panose="020B0604020202020204" pitchFamily="34" charset="0"/>
                <a:sym typeface="Arial"/>
              </a:rPr>
              <a:t> is a cation channel which depolarizes cells.  </a:t>
            </a:r>
            <a:r>
              <a:rPr lang="en-US" sz="2200" dirty="0" err="1">
                <a:solidFill>
                  <a:schemeClr val="dk1"/>
                </a:solidFill>
                <a:latin typeface="Arial" panose="020B0604020202020204" pitchFamily="34" charset="0"/>
                <a:ea typeface="Arial"/>
                <a:cs typeface="Arial" panose="020B0604020202020204" pitchFamily="34" charset="0"/>
                <a:sym typeface="Arial"/>
              </a:rPr>
              <a:t>Channelrhodopsin</a:t>
            </a:r>
            <a:r>
              <a:rPr lang="en-US" sz="2200" dirty="0">
                <a:solidFill>
                  <a:schemeClr val="dk1"/>
                </a:solidFill>
                <a:latin typeface="Arial" panose="020B0604020202020204" pitchFamily="34" charset="0"/>
                <a:ea typeface="Arial"/>
                <a:cs typeface="Arial" panose="020B0604020202020204" pitchFamily="34" charset="0"/>
                <a:sym typeface="Arial"/>
              </a:rPr>
              <a:t> (CHR-XXL) requires a cofactor called all-trans retinol (ATR) which is not naturally produced by many organisms; thus, ATR must be ingested as a food supplement. The model organism </a:t>
            </a:r>
            <a:r>
              <a:rPr lang="en-US" sz="2200" i="1" dirty="0">
                <a:solidFill>
                  <a:schemeClr val="dk1"/>
                </a:solidFill>
                <a:latin typeface="Arial" panose="020B0604020202020204" pitchFamily="34" charset="0"/>
                <a:ea typeface="Arial"/>
                <a:cs typeface="Arial" panose="020B0604020202020204" pitchFamily="34" charset="0"/>
                <a:sym typeface="Arial"/>
              </a:rPr>
              <a:t>Drosophila melanogaster </a:t>
            </a:r>
            <a:r>
              <a:rPr lang="en-US" sz="2200" dirty="0">
                <a:solidFill>
                  <a:schemeClr val="dk1"/>
                </a:solidFill>
                <a:latin typeface="Arial" panose="020B0604020202020204" pitchFamily="34" charset="0"/>
                <a:ea typeface="Arial"/>
                <a:cs typeface="Arial" panose="020B0604020202020204" pitchFamily="34" charset="0"/>
                <a:sym typeface="Arial"/>
              </a:rPr>
              <a:t>was used for many studies involving these light sensitive proteins expressed in various cell types. </a:t>
            </a:r>
            <a:endParaRPr lang="en-US" sz="2200" dirty="0">
              <a:latin typeface="Arial" panose="020B0604020202020204" pitchFamily="34" charset="0"/>
              <a:cs typeface="Arial" panose="020B0604020202020204" pitchFamily="34" charset="0"/>
            </a:endParaRPr>
          </a:p>
          <a:p>
            <a:pPr lvl="0">
              <a:spcBef>
                <a:spcPts val="0"/>
              </a:spcBef>
              <a:spcAft>
                <a:spcPts val="0"/>
              </a:spcAft>
              <a:buClr>
                <a:schemeClr val="dk1"/>
              </a:buClr>
              <a:buSzPts val="2400"/>
            </a:pPr>
            <a:r>
              <a:rPr lang="en-US" sz="2200" dirty="0">
                <a:solidFill>
                  <a:schemeClr val="dk1"/>
                </a:solidFill>
                <a:latin typeface="Arial" panose="020B0604020202020204" pitchFamily="34" charset="0"/>
                <a:ea typeface="Arial"/>
                <a:cs typeface="Arial" panose="020B0604020202020204" pitchFamily="34" charset="0"/>
                <a:sym typeface="Arial"/>
              </a:rPr>
              <a:t>	In order to have the proteins expressed usually a genetic cross is involved when using Drosophila. One has to be careful in crossing the fly lines. In some cases, the generation may mix and this can be a problem for obtaining the appropriate expression in the correct cells and responses. </a:t>
            </a:r>
            <a:endParaRPr lang="en-US" sz="2200" dirty="0">
              <a:latin typeface="Arial" panose="020B0604020202020204" pitchFamily="34" charset="0"/>
              <a:cs typeface="Arial" panose="020B0604020202020204" pitchFamily="34" charset="0"/>
            </a:endParaRPr>
          </a:p>
          <a:p>
            <a:pPr lvl="0">
              <a:spcBef>
                <a:spcPts val="0"/>
              </a:spcBef>
              <a:spcAft>
                <a:spcPts val="0"/>
              </a:spcAft>
              <a:buClr>
                <a:schemeClr val="dk1"/>
              </a:buClr>
              <a:buSzPts val="2400"/>
            </a:pPr>
            <a:r>
              <a:rPr lang="en-US" sz="2200" dirty="0">
                <a:solidFill>
                  <a:schemeClr val="dk1"/>
                </a:solidFill>
                <a:latin typeface="Arial" panose="020B0604020202020204" pitchFamily="34" charset="0"/>
                <a:ea typeface="Arial"/>
                <a:cs typeface="Arial" panose="020B0604020202020204" pitchFamily="34" charset="0"/>
                <a:sym typeface="Arial"/>
              </a:rPr>
              <a:t>	As many high schools and colleges use Drosophila for teaching genetics, we developed this project to highlight two aspects which could be used as educational projects. One part of the project is to understand the genetic crosses for the F1 and F2 outcomes. The second is to understand the physiology and potential uses of optogenetics. </a:t>
            </a:r>
            <a:endParaRPr lang="en-US" sz="2200" dirty="0">
              <a:latin typeface="Arial" panose="020B0604020202020204" pitchFamily="34" charset="0"/>
              <a:cs typeface="Arial" panose="020B0604020202020204" pitchFamily="34" charset="0"/>
            </a:endParaRPr>
          </a:p>
          <a:p>
            <a:pPr lvl="0">
              <a:spcBef>
                <a:spcPts val="0"/>
              </a:spcBef>
              <a:spcAft>
                <a:spcPts val="0"/>
              </a:spcAft>
              <a:buClr>
                <a:schemeClr val="dk1"/>
              </a:buClr>
              <a:buSzPts val="2400"/>
            </a:pPr>
            <a:r>
              <a:rPr lang="en-US" sz="2200" dirty="0">
                <a:solidFill>
                  <a:schemeClr val="dk1"/>
                </a:solidFill>
                <a:latin typeface="Arial" panose="020B0604020202020204" pitchFamily="34" charset="0"/>
                <a:ea typeface="Arial"/>
                <a:cs typeface="Arial" panose="020B0604020202020204" pitchFamily="34" charset="0"/>
                <a:sym typeface="Arial"/>
              </a:rPr>
              <a:t>	We used the behavioral responses in responses to stimulating the light activated channels to determine in the expected outcomes in the genetic crosses matched the theoretical expectations. The  larval stages from a F1 and F2 generation were used.</a:t>
            </a:r>
          </a:p>
          <a:p>
            <a:pPr lvl="0">
              <a:spcBef>
                <a:spcPts val="0"/>
              </a:spcBef>
              <a:spcAft>
                <a:spcPts val="0"/>
              </a:spcAft>
              <a:buClr>
                <a:schemeClr val="dk1"/>
              </a:buClr>
              <a:buSzPts val="2400"/>
            </a:pPr>
            <a:r>
              <a:rPr lang="en-US" sz="2200" dirty="0">
                <a:solidFill>
                  <a:schemeClr val="dk1"/>
                </a:solidFill>
                <a:latin typeface="Arial" panose="020B0604020202020204" pitchFamily="34" charset="0"/>
                <a:cs typeface="Arial" panose="020B0604020202020204" pitchFamily="34" charset="0"/>
              </a:rPr>
              <a:t>	To illustrate the cells being selectively used to express channel rhodopsin we use other lines expressing green fluorescent protein which can be seen with fluorescence microscopy.</a:t>
            </a:r>
            <a:endParaRPr lang="en-US" sz="2200" dirty="0">
              <a:latin typeface="Arial" panose="020B0604020202020204" pitchFamily="34" charset="0"/>
              <a:cs typeface="Arial" panose="020B0604020202020204" pitchFamily="34" charset="0"/>
            </a:endParaRPr>
          </a:p>
        </p:txBody>
      </p:sp>
      <p:sp>
        <p:nvSpPr>
          <p:cNvPr id="50" name="AutoShape 324">
            <a:extLst>
              <a:ext uri="{FF2B5EF4-FFF2-40B4-BE49-F238E27FC236}">
                <a16:creationId xmlns:a16="http://schemas.microsoft.com/office/drawing/2014/main" id="{03310AB4-9E5A-0941-B97B-77BD9793724D}"/>
              </a:ext>
            </a:extLst>
          </p:cNvPr>
          <p:cNvSpPr>
            <a:spLocks noChangeArrowheads="1"/>
          </p:cNvSpPr>
          <p:nvPr/>
        </p:nvSpPr>
        <p:spPr bwMode="auto">
          <a:xfrm>
            <a:off x="30288116" y="4913952"/>
            <a:ext cx="9640684" cy="19851047"/>
          </a:xfrm>
          <a:prstGeom prst="flowChartAlternateProcess">
            <a:avLst/>
          </a:prstGeom>
          <a:noFill/>
          <a:ln w="9525">
            <a:solidFill>
              <a:schemeClr val="tx1"/>
            </a:solidFill>
            <a:miter lim="800000"/>
            <a:headEnd/>
            <a:tailEnd/>
          </a:ln>
          <a:effectLst>
            <a:outerShdw dist="35921" dir="2700000" algn="ctr" rotWithShape="0">
              <a:srgbClr val="0E2C4E"/>
            </a:outerShdw>
          </a:effectLst>
          <a:extLst>
            <a:ext uri="{909E8E84-426E-40DD-AFC4-6F175D3DCCD1}">
              <a14:hiddenFill xmlns:a14="http://schemas.microsoft.com/office/drawing/2010/main">
                <a:solidFill>
                  <a:srgbClr val="0E2C4E">
                    <a:alpha val="19000"/>
                  </a:srgbClr>
                </a:solidFill>
              </a14:hiddenFill>
            </a:ext>
          </a:extLst>
        </p:spPr>
        <p:txBody>
          <a:bodyPr wrap="none" anchor="ctr"/>
          <a:lstStyle/>
          <a:p>
            <a:endParaRPr lang="en-US"/>
          </a:p>
        </p:txBody>
      </p:sp>
      <p:sp>
        <p:nvSpPr>
          <p:cNvPr id="51" name="AutoShape 486">
            <a:extLst>
              <a:ext uri="{FF2B5EF4-FFF2-40B4-BE49-F238E27FC236}">
                <a16:creationId xmlns:a16="http://schemas.microsoft.com/office/drawing/2014/main" id="{D09EC578-67BD-CF48-914C-851585762F69}"/>
              </a:ext>
            </a:extLst>
          </p:cNvPr>
          <p:cNvSpPr>
            <a:spLocks noChangeArrowheads="1"/>
          </p:cNvSpPr>
          <p:nvPr/>
        </p:nvSpPr>
        <p:spPr bwMode="auto">
          <a:xfrm>
            <a:off x="32015448" y="4267200"/>
            <a:ext cx="5937394" cy="1123774"/>
          </a:xfrm>
          <a:prstGeom prst="flowChartAlternateProcess">
            <a:avLst/>
          </a:prstGeom>
          <a:solidFill>
            <a:schemeClr val="bg1">
              <a:lumMod val="95000"/>
            </a:schemeClr>
          </a:solidFill>
          <a:ln w="9525">
            <a:solidFill>
              <a:schemeClr val="tx1"/>
            </a:solidFill>
            <a:miter lim="800000"/>
            <a:headEnd/>
            <a:tailEnd/>
          </a:ln>
          <a:effectLst>
            <a:outerShdw dist="35921" dir="2700000" algn="ctr" rotWithShape="0">
              <a:srgbClr val="0E2C4E"/>
            </a:outerShdw>
          </a:effectLst>
        </p:spPr>
        <p:txBody>
          <a:bodyPr wrap="none" anchor="ctr"/>
          <a:lstStyle/>
          <a:p>
            <a:pPr algn="ctr"/>
            <a:endParaRPr lang="en-US" sz="4399" b="1">
              <a:solidFill>
                <a:schemeClr val="bg1"/>
              </a:solidFill>
            </a:endParaRPr>
          </a:p>
        </p:txBody>
      </p:sp>
      <p:sp>
        <p:nvSpPr>
          <p:cNvPr id="52" name="Text Box 7">
            <a:extLst>
              <a:ext uri="{FF2B5EF4-FFF2-40B4-BE49-F238E27FC236}">
                <a16:creationId xmlns:a16="http://schemas.microsoft.com/office/drawing/2014/main" id="{8C14E6D1-20CB-9448-8FB6-7395042BF151}"/>
              </a:ext>
            </a:extLst>
          </p:cNvPr>
          <p:cNvSpPr txBox="1">
            <a:spLocks noChangeArrowheads="1"/>
          </p:cNvSpPr>
          <p:nvPr/>
        </p:nvSpPr>
        <p:spPr bwMode="auto">
          <a:xfrm>
            <a:off x="32372544" y="4398200"/>
            <a:ext cx="5508756" cy="86177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spcBef>
                <a:spcPct val="50000"/>
              </a:spcBef>
            </a:pPr>
            <a:r>
              <a:rPr lang="en-US" sz="5000" dirty="0">
                <a:ln w="0"/>
                <a:effectLst>
                  <a:outerShdw blurRad="38100" dist="19050" dir="2700000" algn="tl" rotWithShape="0">
                    <a:schemeClr val="dk1">
                      <a:alpha val="40000"/>
                    </a:schemeClr>
                  </a:outerShdw>
                </a:effectLst>
                <a:latin typeface="Calibri" pitchFamily="34" charset="0"/>
              </a:rPr>
              <a:t>Learning Objectives</a:t>
            </a:r>
            <a:endParaRPr lang="en-US" sz="5000" b="1" dirty="0">
              <a:solidFill>
                <a:schemeClr val="bg1"/>
              </a:solidFill>
              <a:latin typeface="Calibri" pitchFamily="34" charset="0"/>
            </a:endParaRPr>
          </a:p>
        </p:txBody>
      </p:sp>
      <p:sp>
        <p:nvSpPr>
          <p:cNvPr id="55" name="AutoShape 326">
            <a:extLst>
              <a:ext uri="{FF2B5EF4-FFF2-40B4-BE49-F238E27FC236}">
                <a16:creationId xmlns:a16="http://schemas.microsoft.com/office/drawing/2014/main" id="{0A1FF791-CA0A-1D48-9D6B-AB65C04AC95F}"/>
              </a:ext>
            </a:extLst>
          </p:cNvPr>
          <p:cNvSpPr>
            <a:spLocks noChangeArrowheads="1"/>
          </p:cNvSpPr>
          <p:nvPr/>
        </p:nvSpPr>
        <p:spPr bwMode="auto">
          <a:xfrm>
            <a:off x="30288116" y="25720642"/>
            <a:ext cx="9640684" cy="4114800"/>
          </a:xfrm>
          <a:prstGeom prst="flowChartAlternateProcess">
            <a:avLst/>
          </a:prstGeom>
          <a:noFill/>
          <a:ln w="9525">
            <a:solidFill>
              <a:schemeClr val="tx1"/>
            </a:solidFill>
            <a:miter lim="800000"/>
            <a:headEnd/>
            <a:tailEnd/>
          </a:ln>
          <a:effectLst>
            <a:outerShdw dist="35921" dir="2700000" algn="ctr" rotWithShape="0">
              <a:srgbClr val="0E2C4E"/>
            </a:outerShdw>
          </a:effectLst>
          <a:extLst>
            <a:ext uri="{909E8E84-426E-40DD-AFC4-6F175D3DCCD1}">
              <a14:hiddenFill xmlns:a14="http://schemas.microsoft.com/office/drawing/2010/main">
                <a:solidFill>
                  <a:srgbClr val="0E2C4E">
                    <a:alpha val="19000"/>
                  </a:srgbClr>
                </a:solidFill>
              </a14:hiddenFill>
            </a:ext>
          </a:extLst>
        </p:spPr>
        <p:txBody>
          <a:bodyPr wrap="none" anchor="ctr"/>
          <a:lstStyle/>
          <a:p>
            <a:endParaRPr lang="en-US" dirty="0"/>
          </a:p>
        </p:txBody>
      </p:sp>
      <p:sp>
        <p:nvSpPr>
          <p:cNvPr id="56" name="AutoShape 487">
            <a:extLst>
              <a:ext uri="{FF2B5EF4-FFF2-40B4-BE49-F238E27FC236}">
                <a16:creationId xmlns:a16="http://schemas.microsoft.com/office/drawing/2014/main" id="{922864D5-2AA7-F04C-AA72-5DF3DFFFA715}"/>
              </a:ext>
            </a:extLst>
          </p:cNvPr>
          <p:cNvSpPr>
            <a:spLocks noChangeArrowheads="1"/>
          </p:cNvSpPr>
          <p:nvPr/>
        </p:nvSpPr>
        <p:spPr bwMode="auto">
          <a:xfrm>
            <a:off x="32497916" y="25146000"/>
            <a:ext cx="5383384" cy="1136423"/>
          </a:xfrm>
          <a:prstGeom prst="flowChartAlternateProcess">
            <a:avLst/>
          </a:prstGeom>
          <a:solidFill>
            <a:schemeClr val="bg1">
              <a:lumMod val="95000"/>
            </a:schemeClr>
          </a:solidFill>
          <a:ln w="9525">
            <a:solidFill>
              <a:schemeClr val="tx1"/>
            </a:solidFill>
            <a:miter lim="800000"/>
            <a:headEnd/>
            <a:tailEnd/>
          </a:ln>
          <a:effectLst>
            <a:outerShdw dist="35921" dir="2700000" algn="ctr" rotWithShape="0">
              <a:srgbClr val="0E2C4E"/>
            </a:outerShdw>
          </a:effectLst>
        </p:spPr>
        <p:txBody>
          <a:bodyPr wrap="none" anchor="ctr"/>
          <a:lstStyle/>
          <a:p>
            <a:pPr algn="ctr"/>
            <a:endParaRPr lang="en-US" sz="4399" b="1">
              <a:solidFill>
                <a:schemeClr val="bg1"/>
              </a:solidFill>
            </a:endParaRPr>
          </a:p>
        </p:txBody>
      </p:sp>
      <p:sp>
        <p:nvSpPr>
          <p:cNvPr id="57" name="Text Box 12">
            <a:extLst>
              <a:ext uri="{FF2B5EF4-FFF2-40B4-BE49-F238E27FC236}">
                <a16:creationId xmlns:a16="http://schemas.microsoft.com/office/drawing/2014/main" id="{9751085B-FAE5-2C4C-8C8D-B139B0ECA356}"/>
              </a:ext>
            </a:extLst>
          </p:cNvPr>
          <p:cNvSpPr txBox="1">
            <a:spLocks noChangeArrowheads="1"/>
          </p:cNvSpPr>
          <p:nvPr/>
        </p:nvSpPr>
        <p:spPr bwMode="auto">
          <a:xfrm>
            <a:off x="32726516" y="25278709"/>
            <a:ext cx="5005309" cy="89567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spcBef>
                <a:spcPct val="50000"/>
              </a:spcBef>
            </a:pPr>
            <a:r>
              <a:rPr lang="en-US" sz="5000" dirty="0">
                <a:ln w="0"/>
                <a:effectLst>
                  <a:outerShdw blurRad="38100" dist="19050" dir="2700000" algn="tl" rotWithShape="0">
                    <a:schemeClr val="dk1">
                      <a:alpha val="40000"/>
                    </a:schemeClr>
                  </a:outerShdw>
                </a:effectLst>
                <a:latin typeface="Calibri" pitchFamily="34" charset="0"/>
              </a:rPr>
              <a:t>References</a:t>
            </a:r>
          </a:p>
        </p:txBody>
      </p:sp>
      <p:sp>
        <p:nvSpPr>
          <p:cNvPr id="68" name="AutoShape 326">
            <a:extLst>
              <a:ext uri="{FF2B5EF4-FFF2-40B4-BE49-F238E27FC236}">
                <a16:creationId xmlns:a16="http://schemas.microsoft.com/office/drawing/2014/main" id="{A31422B2-83D6-CF48-AC42-65EF16E5769D}"/>
              </a:ext>
            </a:extLst>
          </p:cNvPr>
          <p:cNvSpPr>
            <a:spLocks noChangeArrowheads="1"/>
          </p:cNvSpPr>
          <p:nvPr/>
        </p:nvSpPr>
        <p:spPr bwMode="auto">
          <a:xfrm>
            <a:off x="20382116" y="25862906"/>
            <a:ext cx="9640684" cy="6512753"/>
          </a:xfrm>
          <a:prstGeom prst="flowChartAlternateProcess">
            <a:avLst/>
          </a:prstGeom>
          <a:noFill/>
          <a:ln w="9525">
            <a:solidFill>
              <a:schemeClr val="tx1"/>
            </a:solidFill>
            <a:miter lim="800000"/>
            <a:headEnd/>
            <a:tailEnd/>
          </a:ln>
          <a:effectLst>
            <a:outerShdw dist="35921" dir="2700000" algn="ctr" rotWithShape="0">
              <a:srgbClr val="0E2C4E"/>
            </a:outerShdw>
          </a:effectLst>
          <a:extLst>
            <a:ext uri="{909E8E84-426E-40DD-AFC4-6F175D3DCCD1}">
              <a14:hiddenFill xmlns:a14="http://schemas.microsoft.com/office/drawing/2010/main">
                <a:solidFill>
                  <a:srgbClr val="0E2C4E">
                    <a:alpha val="19000"/>
                  </a:srgbClr>
                </a:solidFill>
              </a14:hiddenFill>
            </a:ext>
          </a:extLst>
        </p:spPr>
        <p:txBody>
          <a:bodyPr wrap="none" anchor="ctr"/>
          <a:lstStyle/>
          <a:p>
            <a:r>
              <a:rPr lang="en-US" dirty="0"/>
              <a:t> </a:t>
            </a:r>
          </a:p>
        </p:txBody>
      </p:sp>
      <p:sp>
        <p:nvSpPr>
          <p:cNvPr id="69" name="AutoShape 487">
            <a:extLst>
              <a:ext uri="{FF2B5EF4-FFF2-40B4-BE49-F238E27FC236}">
                <a16:creationId xmlns:a16="http://schemas.microsoft.com/office/drawing/2014/main" id="{4B34B28A-E671-2248-94F8-E85723106322}"/>
              </a:ext>
            </a:extLst>
          </p:cNvPr>
          <p:cNvSpPr>
            <a:spLocks noChangeArrowheads="1"/>
          </p:cNvSpPr>
          <p:nvPr/>
        </p:nvSpPr>
        <p:spPr bwMode="auto">
          <a:xfrm>
            <a:off x="22655720" y="25297604"/>
            <a:ext cx="5383384" cy="1136423"/>
          </a:xfrm>
          <a:prstGeom prst="flowChartAlternateProcess">
            <a:avLst/>
          </a:prstGeom>
          <a:solidFill>
            <a:schemeClr val="bg1">
              <a:lumMod val="95000"/>
            </a:schemeClr>
          </a:solidFill>
          <a:ln w="9525">
            <a:solidFill>
              <a:schemeClr val="tx1"/>
            </a:solidFill>
            <a:miter lim="800000"/>
            <a:headEnd/>
            <a:tailEnd/>
          </a:ln>
          <a:effectLst>
            <a:outerShdw dist="35921" dir="2700000" algn="ctr" rotWithShape="0">
              <a:srgbClr val="0E2C4E"/>
            </a:outerShdw>
          </a:effectLst>
        </p:spPr>
        <p:txBody>
          <a:bodyPr wrap="none" anchor="ctr"/>
          <a:lstStyle/>
          <a:p>
            <a:pPr algn="ctr"/>
            <a:r>
              <a:rPr lang="en-US" sz="4399" b="1" dirty="0">
                <a:solidFill>
                  <a:schemeClr val="bg1"/>
                </a:solidFill>
              </a:rPr>
              <a:t> </a:t>
            </a:r>
          </a:p>
        </p:txBody>
      </p:sp>
      <p:sp>
        <p:nvSpPr>
          <p:cNvPr id="70" name="Text Box 12">
            <a:extLst>
              <a:ext uri="{FF2B5EF4-FFF2-40B4-BE49-F238E27FC236}">
                <a16:creationId xmlns:a16="http://schemas.microsoft.com/office/drawing/2014/main" id="{15F4348C-50AD-1644-B5E5-84EB9B8D4631}"/>
              </a:ext>
            </a:extLst>
          </p:cNvPr>
          <p:cNvSpPr txBox="1">
            <a:spLocks noChangeArrowheads="1"/>
          </p:cNvSpPr>
          <p:nvPr/>
        </p:nvSpPr>
        <p:spPr bwMode="auto">
          <a:xfrm>
            <a:off x="22884320" y="25430313"/>
            <a:ext cx="5005309" cy="895672"/>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spcBef>
                <a:spcPct val="50000"/>
              </a:spcBef>
            </a:pPr>
            <a:r>
              <a:rPr lang="en-US" sz="5000" dirty="0">
                <a:ln w="0"/>
                <a:effectLst>
                  <a:outerShdw blurRad="38100" dist="19050" dir="2700000" algn="tl" rotWithShape="0">
                    <a:schemeClr val="dk1">
                      <a:alpha val="40000"/>
                    </a:schemeClr>
                  </a:outerShdw>
                </a:effectLst>
                <a:latin typeface="Calibri" pitchFamily="34" charset="0"/>
              </a:rPr>
              <a:t>Discussion</a:t>
            </a:r>
          </a:p>
        </p:txBody>
      </p:sp>
      <p:sp>
        <p:nvSpPr>
          <p:cNvPr id="71" name="Google Shape;116;p13">
            <a:extLst>
              <a:ext uri="{FF2B5EF4-FFF2-40B4-BE49-F238E27FC236}">
                <a16:creationId xmlns:a16="http://schemas.microsoft.com/office/drawing/2014/main" id="{4B52999C-CD91-514E-92BB-E0A2C067A68E}"/>
              </a:ext>
            </a:extLst>
          </p:cNvPr>
          <p:cNvSpPr txBox="1"/>
          <p:nvPr/>
        </p:nvSpPr>
        <p:spPr>
          <a:xfrm>
            <a:off x="1111250" y="31335663"/>
            <a:ext cx="9175750" cy="13541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200" b="1" i="0" u="none" dirty="0">
                <a:solidFill>
                  <a:schemeClr val="dk1"/>
                </a:solidFill>
                <a:latin typeface="Arial" panose="020B0604020202020204" pitchFamily="34" charset="0"/>
                <a:ea typeface="Arial"/>
                <a:cs typeface="Arial" panose="020B0604020202020204" pitchFamily="34" charset="0"/>
                <a:sym typeface="Arial"/>
              </a:rPr>
              <a:t>Figure 1: Fly lines. </a:t>
            </a:r>
            <a:r>
              <a:rPr lang="en-US" sz="2200" b="0" i="0" u="none" dirty="0">
                <a:solidFill>
                  <a:schemeClr val="dk1"/>
                </a:solidFill>
                <a:latin typeface="Arial" panose="020B0604020202020204" pitchFamily="34" charset="0"/>
                <a:ea typeface="Arial"/>
                <a:cs typeface="Arial" panose="020B0604020202020204" pitchFamily="34" charset="0"/>
                <a:sym typeface="Arial"/>
              </a:rPr>
              <a:t>Virgin females  of UAS-ChR2-XXL (BDSC stock # 58374)  are crossed with with male, non-stubble 24B-Gal4 (III) (BDSC stock #  1767) (A). </a:t>
            </a:r>
            <a:endParaRPr sz="22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None/>
            </a:pPr>
            <a:endParaRPr sz="2000" b="0" i="0" u="none" dirty="0">
              <a:solidFill>
                <a:schemeClr val="dk1"/>
              </a:solidFill>
              <a:latin typeface="Arial" panose="020B0604020202020204" pitchFamily="34" charset="0"/>
              <a:ea typeface="Arial"/>
              <a:cs typeface="Arial" panose="020B0604020202020204" pitchFamily="34" charset="0"/>
              <a:sym typeface="Arial"/>
            </a:endParaRPr>
          </a:p>
        </p:txBody>
      </p:sp>
      <p:pic>
        <p:nvPicPr>
          <p:cNvPr id="73" name="Google Shape;89;p13">
            <a:extLst>
              <a:ext uri="{FF2B5EF4-FFF2-40B4-BE49-F238E27FC236}">
                <a16:creationId xmlns:a16="http://schemas.microsoft.com/office/drawing/2014/main" id="{32FA5685-6CE9-CA4C-85E7-6B8A4B64EDEC}"/>
              </a:ext>
            </a:extLst>
          </p:cNvPr>
          <p:cNvPicPr preferRelativeResize="0"/>
          <p:nvPr/>
        </p:nvPicPr>
        <p:blipFill rotWithShape="1">
          <a:blip r:embed="rId8">
            <a:alphaModFix/>
          </a:blip>
          <a:srcRect/>
          <a:stretch/>
        </p:blipFill>
        <p:spPr>
          <a:xfrm>
            <a:off x="10575774" y="17889071"/>
            <a:ext cx="9307512" cy="3810000"/>
          </a:xfrm>
          <a:prstGeom prst="rect">
            <a:avLst/>
          </a:prstGeom>
          <a:noFill/>
          <a:ln>
            <a:noFill/>
          </a:ln>
        </p:spPr>
      </p:pic>
      <p:sp>
        <p:nvSpPr>
          <p:cNvPr id="74" name="Google Shape;111;p13">
            <a:extLst>
              <a:ext uri="{FF2B5EF4-FFF2-40B4-BE49-F238E27FC236}">
                <a16:creationId xmlns:a16="http://schemas.microsoft.com/office/drawing/2014/main" id="{CAAC2255-D048-5E45-BC46-06054CD6E89F}"/>
              </a:ext>
            </a:extLst>
          </p:cNvPr>
          <p:cNvSpPr txBox="1"/>
          <p:nvPr/>
        </p:nvSpPr>
        <p:spPr>
          <a:xfrm>
            <a:off x="14233374" y="17355671"/>
            <a:ext cx="2798762"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1" i="0" u="none" dirty="0" err="1">
                <a:solidFill>
                  <a:schemeClr val="dk1"/>
                </a:solidFill>
                <a:latin typeface="Times New Roman"/>
                <a:ea typeface="Times New Roman"/>
                <a:cs typeface="Times New Roman"/>
                <a:sym typeface="Times New Roman"/>
              </a:rPr>
              <a:t>Channelrhodopsin</a:t>
            </a:r>
            <a:endParaRPr dirty="0"/>
          </a:p>
        </p:txBody>
      </p:sp>
      <p:sp>
        <p:nvSpPr>
          <p:cNvPr id="76" name="Google Shape;118;p13">
            <a:extLst>
              <a:ext uri="{FF2B5EF4-FFF2-40B4-BE49-F238E27FC236}">
                <a16:creationId xmlns:a16="http://schemas.microsoft.com/office/drawing/2014/main" id="{BE502693-EA68-CE4C-9B94-02E317CF9DD2}"/>
              </a:ext>
            </a:extLst>
          </p:cNvPr>
          <p:cNvSpPr txBox="1"/>
          <p:nvPr/>
        </p:nvSpPr>
        <p:spPr>
          <a:xfrm>
            <a:off x="16585927" y="8391615"/>
            <a:ext cx="3343361" cy="830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Times New Roman"/>
              <a:buNone/>
            </a:pPr>
            <a:r>
              <a:rPr lang="en-US" sz="1800" b="0" i="0" u="none" dirty="0">
                <a:solidFill>
                  <a:schemeClr val="dk1"/>
                </a:solidFill>
                <a:latin typeface="Times New Roman"/>
                <a:ea typeface="Times New Roman"/>
                <a:cs typeface="Times New Roman"/>
                <a:sym typeface="Times New Roman"/>
              </a:rPr>
              <a:t>https://</a:t>
            </a:r>
            <a:r>
              <a:rPr lang="en-US" sz="1800" b="0" i="0" u="none" dirty="0" err="1">
                <a:solidFill>
                  <a:schemeClr val="dk1"/>
                </a:solidFill>
                <a:latin typeface="Times New Roman"/>
                <a:ea typeface="Times New Roman"/>
                <a:cs typeface="Times New Roman"/>
                <a:sym typeface="Times New Roman"/>
              </a:rPr>
              <a:t>www.carlsonstockart.com</a:t>
            </a:r>
            <a:r>
              <a:rPr lang="en-US" sz="1800" b="0" i="0" u="none" dirty="0">
                <a:solidFill>
                  <a:schemeClr val="dk1"/>
                </a:solidFill>
                <a:latin typeface="Times New Roman"/>
                <a:ea typeface="Times New Roman"/>
                <a:cs typeface="Times New Roman"/>
                <a:sym typeface="Times New Roman"/>
              </a:rPr>
              <a:t>/photo/fruit-fly-drosophila-male-female-illustration/</a:t>
            </a:r>
            <a:endParaRPr sz="1800" dirty="0"/>
          </a:p>
        </p:txBody>
      </p:sp>
      <p:pic>
        <p:nvPicPr>
          <p:cNvPr id="77" name="Google Shape;119;p13">
            <a:extLst>
              <a:ext uri="{FF2B5EF4-FFF2-40B4-BE49-F238E27FC236}">
                <a16:creationId xmlns:a16="http://schemas.microsoft.com/office/drawing/2014/main" id="{81754E55-501E-3C4C-881D-4ABF09C1746E}"/>
              </a:ext>
            </a:extLst>
          </p:cNvPr>
          <p:cNvPicPr preferRelativeResize="0"/>
          <p:nvPr/>
        </p:nvPicPr>
        <p:blipFill rotWithShape="1">
          <a:blip r:embed="rId9">
            <a:alphaModFix/>
          </a:blip>
          <a:srcRect/>
          <a:stretch/>
        </p:blipFill>
        <p:spPr>
          <a:xfrm>
            <a:off x="16853173" y="5952325"/>
            <a:ext cx="2819400" cy="2387600"/>
          </a:xfrm>
          <a:prstGeom prst="rect">
            <a:avLst/>
          </a:prstGeom>
          <a:noFill/>
          <a:ln>
            <a:noFill/>
          </a:ln>
        </p:spPr>
      </p:pic>
      <p:sp>
        <p:nvSpPr>
          <p:cNvPr id="78" name="Google Shape;120;p13">
            <a:extLst>
              <a:ext uri="{FF2B5EF4-FFF2-40B4-BE49-F238E27FC236}">
                <a16:creationId xmlns:a16="http://schemas.microsoft.com/office/drawing/2014/main" id="{391F1638-F344-1F4F-A7C8-07D5BAF8B2A8}"/>
              </a:ext>
            </a:extLst>
          </p:cNvPr>
          <p:cNvSpPr txBox="1"/>
          <p:nvPr/>
        </p:nvSpPr>
        <p:spPr>
          <a:xfrm>
            <a:off x="11835594" y="28797168"/>
            <a:ext cx="3195945" cy="83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200" b="0" i="0" u="none" dirty="0">
                <a:solidFill>
                  <a:schemeClr val="dk1"/>
                </a:solidFill>
                <a:latin typeface="Arial"/>
                <a:ea typeface="Arial"/>
                <a:cs typeface="Arial"/>
                <a:sym typeface="Arial"/>
              </a:rPr>
              <a:t>Testing the larvae for sensitivity to blue light</a:t>
            </a:r>
            <a:endParaRPr sz="2200" dirty="0"/>
          </a:p>
        </p:txBody>
      </p:sp>
      <p:sp>
        <p:nvSpPr>
          <p:cNvPr id="79" name="Google Shape;122;p13">
            <a:extLst>
              <a:ext uri="{FF2B5EF4-FFF2-40B4-BE49-F238E27FC236}">
                <a16:creationId xmlns:a16="http://schemas.microsoft.com/office/drawing/2014/main" id="{8A3DB283-54F2-7342-892D-671279A17020}"/>
              </a:ext>
            </a:extLst>
          </p:cNvPr>
          <p:cNvSpPr txBox="1"/>
          <p:nvPr/>
        </p:nvSpPr>
        <p:spPr>
          <a:xfrm>
            <a:off x="10454980" y="9415500"/>
            <a:ext cx="9554384" cy="193830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dk1"/>
              </a:buClr>
              <a:buSzPts val="2400"/>
              <a:buFont typeface="Arial"/>
              <a:buNone/>
            </a:pPr>
            <a:r>
              <a:rPr lang="en-US" sz="2400" b="1" i="0" u="none" dirty="0">
                <a:solidFill>
                  <a:schemeClr val="dk1"/>
                </a:solidFill>
                <a:latin typeface="Arial"/>
                <a:ea typeface="Arial"/>
                <a:cs typeface="Arial"/>
                <a:sym typeface="Arial"/>
              </a:rPr>
              <a:t>Figure 2: </a:t>
            </a:r>
            <a:r>
              <a:rPr lang="en-US" sz="2400" b="0" i="0" u="none" dirty="0">
                <a:solidFill>
                  <a:schemeClr val="dk1"/>
                </a:solidFill>
                <a:latin typeface="Arial"/>
                <a:ea typeface="Arial"/>
                <a:cs typeface="Arial"/>
                <a:sym typeface="Arial"/>
              </a:rPr>
              <a:t>Females  are determined as they do not have as m</a:t>
            </a:r>
            <a:r>
              <a:rPr lang="en-US" sz="2400" dirty="0">
                <a:solidFill>
                  <a:schemeClr val="dk1"/>
                </a:solidFill>
              </a:rPr>
              <a:t>any</a:t>
            </a:r>
            <a:r>
              <a:rPr lang="en-US" sz="2400" b="0" i="0" u="none" dirty="0">
                <a:solidFill>
                  <a:schemeClr val="dk1"/>
                </a:solidFill>
                <a:latin typeface="Arial"/>
                <a:ea typeface="Arial"/>
                <a:cs typeface="Arial"/>
                <a:sym typeface="Arial"/>
              </a:rPr>
              <a:t> black hairs on their ventral part of the abdomen and they do not have black hairs on their 1</a:t>
            </a:r>
            <a:r>
              <a:rPr lang="en-US" sz="2400" b="0" i="0" u="none" baseline="30000" dirty="0">
                <a:solidFill>
                  <a:schemeClr val="dk1"/>
                </a:solidFill>
                <a:latin typeface="Arial"/>
                <a:ea typeface="Arial"/>
                <a:cs typeface="Arial"/>
                <a:sym typeface="Arial"/>
              </a:rPr>
              <a:t>st</a:t>
            </a:r>
            <a:r>
              <a:rPr lang="en-US" sz="2400" b="0" i="0" u="none" dirty="0">
                <a:solidFill>
                  <a:schemeClr val="dk1"/>
                </a:solidFill>
                <a:latin typeface="Arial"/>
                <a:ea typeface="Arial"/>
                <a:cs typeface="Arial"/>
                <a:sym typeface="Arial"/>
              </a:rPr>
              <a:t> pair of legs (B). Virgin females are determined by freshly </a:t>
            </a:r>
            <a:r>
              <a:rPr lang="en-US" sz="2400" b="0" i="0" u="none" dirty="0" err="1">
                <a:solidFill>
                  <a:schemeClr val="dk1"/>
                </a:solidFill>
                <a:latin typeface="Arial"/>
                <a:ea typeface="Arial"/>
                <a:cs typeface="Arial"/>
                <a:sym typeface="Arial"/>
              </a:rPr>
              <a:t>eclosed</a:t>
            </a:r>
            <a:r>
              <a:rPr lang="en-US" sz="2400" b="0" i="0" u="none" dirty="0">
                <a:solidFill>
                  <a:schemeClr val="dk1"/>
                </a:solidFill>
                <a:latin typeface="Arial"/>
                <a:ea typeface="Arial"/>
                <a:cs typeface="Arial"/>
                <a:sym typeface="Arial"/>
              </a:rPr>
              <a:t> flies from pupa which have a green fecal matter (meconium) being expelled (C). </a:t>
            </a:r>
            <a:endParaRPr dirty="0"/>
          </a:p>
        </p:txBody>
      </p:sp>
      <p:sp>
        <p:nvSpPr>
          <p:cNvPr id="80" name="Google Shape;124;p13">
            <a:extLst>
              <a:ext uri="{FF2B5EF4-FFF2-40B4-BE49-F238E27FC236}">
                <a16:creationId xmlns:a16="http://schemas.microsoft.com/office/drawing/2014/main" id="{59879A4F-D56D-544C-A4DB-6F7629F867C7}"/>
              </a:ext>
            </a:extLst>
          </p:cNvPr>
          <p:cNvSpPr txBox="1"/>
          <p:nvPr/>
        </p:nvSpPr>
        <p:spPr>
          <a:xfrm>
            <a:off x="10501467" y="21892005"/>
            <a:ext cx="9443244" cy="2872995"/>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dk1"/>
              </a:buClr>
              <a:buSzPts val="2200"/>
              <a:buFont typeface="Arial"/>
              <a:buNone/>
            </a:pPr>
            <a:r>
              <a:rPr lang="en-US" sz="2200" b="1" i="0" u="none" dirty="0">
                <a:solidFill>
                  <a:schemeClr val="dk1"/>
                </a:solidFill>
                <a:latin typeface="Arial"/>
                <a:ea typeface="Arial"/>
                <a:cs typeface="Arial"/>
                <a:sym typeface="Arial"/>
              </a:rPr>
              <a:t>Figure 4: </a:t>
            </a:r>
            <a:r>
              <a:rPr lang="en-US" sz="2200" b="0" i="0" u="none" dirty="0">
                <a:solidFill>
                  <a:schemeClr val="dk1"/>
                </a:solidFill>
                <a:latin typeface="Arial"/>
                <a:ea typeface="Arial"/>
                <a:cs typeface="Arial"/>
                <a:sym typeface="Arial"/>
              </a:rPr>
              <a:t>When blue light shines on the channel the channel opens and allows Na</a:t>
            </a:r>
            <a:r>
              <a:rPr lang="en-US" sz="2200" b="0" i="0" u="none" baseline="30000" dirty="0">
                <a:solidFill>
                  <a:schemeClr val="dk1"/>
                </a:solidFill>
                <a:latin typeface="Arial"/>
                <a:ea typeface="Arial"/>
                <a:cs typeface="Arial"/>
                <a:sym typeface="Arial"/>
              </a:rPr>
              <a:t>+</a:t>
            </a:r>
            <a:r>
              <a:rPr lang="en-US" sz="2200" b="0" i="0" u="none" dirty="0">
                <a:solidFill>
                  <a:schemeClr val="dk1"/>
                </a:solidFill>
                <a:latin typeface="Arial"/>
                <a:ea typeface="Arial"/>
                <a:cs typeface="Arial"/>
                <a:sym typeface="Arial"/>
              </a:rPr>
              <a:t> and some Ca</a:t>
            </a:r>
            <a:r>
              <a:rPr lang="en-US" sz="2200" b="0" i="0" u="none" baseline="30000" dirty="0">
                <a:solidFill>
                  <a:schemeClr val="dk1"/>
                </a:solidFill>
                <a:latin typeface="Arial"/>
                <a:ea typeface="Arial"/>
                <a:cs typeface="Arial"/>
                <a:sym typeface="Arial"/>
              </a:rPr>
              <a:t>2+</a:t>
            </a:r>
            <a:r>
              <a:rPr lang="en-US" sz="2200" b="0" i="0" u="none" dirty="0">
                <a:solidFill>
                  <a:schemeClr val="dk1"/>
                </a:solidFill>
                <a:latin typeface="Arial"/>
                <a:ea typeface="Arial"/>
                <a:cs typeface="Arial"/>
                <a:sym typeface="Arial"/>
              </a:rPr>
              <a:t> to flow into the cell. In this case a muscle cell which results in the cell contracting (F). The blue light (470nm wavelength, </a:t>
            </a:r>
            <a:r>
              <a:rPr lang="en-US" sz="2200" b="0" i="0" u="none" dirty="0" err="1">
                <a:solidFill>
                  <a:schemeClr val="dk1"/>
                </a:solidFill>
                <a:latin typeface="Arial"/>
                <a:ea typeface="Arial"/>
                <a:cs typeface="Arial"/>
                <a:sym typeface="Arial"/>
              </a:rPr>
              <a:t>LEDsupply</a:t>
            </a:r>
            <a:r>
              <a:rPr lang="en-US" sz="2200" b="0" i="0" u="none" dirty="0">
                <a:solidFill>
                  <a:schemeClr val="dk1"/>
                </a:solidFill>
                <a:latin typeface="Arial"/>
                <a:ea typeface="Arial"/>
                <a:cs typeface="Arial"/>
                <a:sym typeface="Arial"/>
              </a:rPr>
              <a:t>, LXML-PB01-0040, 70 </a:t>
            </a:r>
            <a:r>
              <a:rPr lang="en-US" sz="2200" b="0" i="0" u="none" dirty="0" err="1">
                <a:solidFill>
                  <a:schemeClr val="dk1"/>
                </a:solidFill>
                <a:latin typeface="Arial"/>
                <a:ea typeface="Arial"/>
                <a:cs typeface="Arial"/>
                <a:sym typeface="Arial"/>
              </a:rPr>
              <a:t>lm</a:t>
            </a:r>
            <a:r>
              <a:rPr lang="en-US" sz="2200" b="0" i="0" u="none" dirty="0">
                <a:solidFill>
                  <a:schemeClr val="dk1"/>
                </a:solidFill>
                <a:latin typeface="Arial"/>
                <a:ea typeface="Arial"/>
                <a:cs typeface="Arial"/>
                <a:sym typeface="Arial"/>
              </a:rPr>
              <a:t> @ 700mA) was provided by a high intensity LEDs. The photon flux (number of photons per second per unit area) was measured with a LI-COR (model Li-1000 data Logger, LDL 3774) which produced around 103 </a:t>
            </a:r>
            <a:r>
              <a:rPr lang="en-US" sz="2200" b="0" i="0" u="none" dirty="0" err="1">
                <a:solidFill>
                  <a:schemeClr val="dk1"/>
                </a:solidFill>
                <a:latin typeface="Arial"/>
                <a:ea typeface="Arial"/>
                <a:cs typeface="Arial"/>
                <a:sym typeface="Arial"/>
              </a:rPr>
              <a:t>uMol</a:t>
            </a:r>
            <a:r>
              <a:rPr lang="en-US" sz="2200" b="0" i="0" u="none" dirty="0">
                <a:solidFill>
                  <a:schemeClr val="dk1"/>
                </a:solidFill>
                <a:latin typeface="Arial"/>
                <a:ea typeface="Arial"/>
                <a:cs typeface="Arial"/>
                <a:sym typeface="Arial"/>
              </a:rPr>
              <a:t> s-1 m-2 per </a:t>
            </a:r>
            <a:r>
              <a:rPr lang="en-US" sz="2200" b="0" i="0" u="none" dirty="0" err="1">
                <a:solidFill>
                  <a:schemeClr val="dk1"/>
                </a:solidFill>
                <a:latin typeface="Arial"/>
                <a:ea typeface="Arial"/>
                <a:cs typeface="Arial"/>
                <a:sym typeface="Arial"/>
              </a:rPr>
              <a:t>uA</a:t>
            </a:r>
            <a:r>
              <a:rPr lang="en-US" sz="2200" b="0" i="0" u="none" dirty="0">
                <a:solidFill>
                  <a:schemeClr val="dk1"/>
                </a:solidFill>
                <a:latin typeface="Arial"/>
                <a:ea typeface="Arial"/>
                <a:cs typeface="Arial"/>
                <a:sym typeface="Arial"/>
              </a:rPr>
              <a:t> on the surface of the larvae. </a:t>
            </a:r>
            <a:endParaRPr dirty="0"/>
          </a:p>
        </p:txBody>
      </p:sp>
      <p:pic>
        <p:nvPicPr>
          <p:cNvPr id="81" name="Google Shape;125;p13">
            <a:extLst>
              <a:ext uri="{FF2B5EF4-FFF2-40B4-BE49-F238E27FC236}">
                <a16:creationId xmlns:a16="http://schemas.microsoft.com/office/drawing/2014/main" id="{7648C209-3B7B-C44D-B775-D4435414E6BE}"/>
              </a:ext>
            </a:extLst>
          </p:cNvPr>
          <p:cNvPicPr preferRelativeResize="0"/>
          <p:nvPr/>
        </p:nvPicPr>
        <p:blipFill rotWithShape="1">
          <a:blip r:embed="rId10">
            <a:alphaModFix/>
          </a:blip>
          <a:srcRect/>
          <a:stretch/>
        </p:blipFill>
        <p:spPr>
          <a:xfrm>
            <a:off x="15806573" y="12147235"/>
            <a:ext cx="3465576" cy="3014650"/>
          </a:xfrm>
          <a:prstGeom prst="rect">
            <a:avLst/>
          </a:prstGeom>
          <a:noFill/>
          <a:ln>
            <a:noFill/>
          </a:ln>
        </p:spPr>
      </p:pic>
      <p:sp>
        <p:nvSpPr>
          <p:cNvPr id="83" name="Google Shape;127;p13">
            <a:extLst>
              <a:ext uri="{FF2B5EF4-FFF2-40B4-BE49-F238E27FC236}">
                <a16:creationId xmlns:a16="http://schemas.microsoft.com/office/drawing/2014/main" id="{3950B7C9-C263-2E4D-A473-86E7C0D0C3C6}"/>
              </a:ext>
            </a:extLst>
          </p:cNvPr>
          <p:cNvSpPr txBox="1"/>
          <p:nvPr/>
        </p:nvSpPr>
        <p:spPr>
          <a:xfrm>
            <a:off x="10573527" y="15318536"/>
            <a:ext cx="9435837" cy="1445464"/>
          </a:xfrm>
          <a:prstGeom prst="rect">
            <a:avLst/>
          </a:prstGeom>
          <a:noFill/>
          <a:ln>
            <a:noFill/>
          </a:ln>
        </p:spPr>
        <p:txBody>
          <a:bodyPr spcFirstLastPara="1" wrap="square" lIns="91425" tIns="45700" rIns="91425" bIns="45700" anchor="t" anchorCtr="0">
            <a:noAutofit/>
          </a:bodyPr>
          <a:lstStyle/>
          <a:p>
            <a:pPr>
              <a:spcBef>
                <a:spcPts val="0"/>
              </a:spcBef>
              <a:spcAft>
                <a:spcPts val="0"/>
              </a:spcAft>
              <a:buClr>
                <a:schemeClr val="dk1"/>
              </a:buClr>
              <a:buSzPts val="2400"/>
            </a:pPr>
            <a:r>
              <a:rPr lang="en-US" sz="2200" b="1" i="0" u="none" dirty="0">
                <a:solidFill>
                  <a:schemeClr val="dk1"/>
                </a:solidFill>
                <a:latin typeface="Arial" panose="020B0604020202020204" pitchFamily="34" charset="0"/>
                <a:ea typeface="Arial"/>
                <a:cs typeface="Arial" panose="020B0604020202020204" pitchFamily="34" charset="0"/>
                <a:sym typeface="Arial"/>
              </a:rPr>
              <a:t>Figure 3: </a:t>
            </a:r>
            <a:r>
              <a:rPr lang="en-US" sz="2200" b="0" i="0" u="none" dirty="0">
                <a:solidFill>
                  <a:schemeClr val="dk1"/>
                </a:solidFill>
                <a:latin typeface="Arial" panose="020B0604020202020204" pitchFamily="34" charset="0"/>
                <a:ea typeface="Arial"/>
                <a:cs typeface="Arial" panose="020B0604020202020204" pitchFamily="34" charset="0"/>
                <a:sym typeface="Arial"/>
              </a:rPr>
              <a:t>Non-stubble (hairs longer and thinner than stubble) (D). Mutation Stubble (hairs shorter and thicker than wild-type) (E). </a:t>
            </a:r>
            <a:r>
              <a:rPr lang="en-US" sz="2200" dirty="0">
                <a:solidFill>
                  <a:schemeClr val="dk1"/>
                </a:solidFill>
                <a:latin typeface="Arial" panose="020B0604020202020204" pitchFamily="34" charset="0"/>
                <a:ea typeface="Times New Roman"/>
                <a:cs typeface="Arial" panose="020B0604020202020204" pitchFamily="34" charset="0"/>
                <a:sym typeface="Times New Roman"/>
              </a:rPr>
              <a:t>https://</a:t>
            </a:r>
            <a:r>
              <a:rPr lang="en-US" sz="2200" dirty="0" err="1">
                <a:solidFill>
                  <a:schemeClr val="dk1"/>
                </a:solidFill>
                <a:latin typeface="Arial" panose="020B0604020202020204" pitchFamily="34" charset="0"/>
                <a:ea typeface="Times New Roman"/>
                <a:cs typeface="Arial" panose="020B0604020202020204" pitchFamily="34" charset="0"/>
                <a:sym typeface="Times New Roman"/>
              </a:rPr>
              <a:t>www.sciencephoto.com</a:t>
            </a:r>
            <a:r>
              <a:rPr lang="en-US" sz="2200" dirty="0">
                <a:solidFill>
                  <a:schemeClr val="dk1"/>
                </a:solidFill>
                <a:latin typeface="Arial" panose="020B0604020202020204" pitchFamily="34" charset="0"/>
                <a:ea typeface="Times New Roman"/>
                <a:cs typeface="Arial" panose="020B0604020202020204" pitchFamily="34" charset="0"/>
                <a:sym typeface="Times New Roman"/>
              </a:rPr>
              <a:t>/media/369771/view/drosophila-fly-head-</a:t>
            </a:r>
            <a:r>
              <a:rPr lang="en-US" sz="2200" dirty="0" err="1">
                <a:solidFill>
                  <a:schemeClr val="dk1"/>
                </a:solidFill>
                <a:latin typeface="Arial" panose="020B0604020202020204" pitchFamily="34" charset="0"/>
                <a:ea typeface="Times New Roman"/>
                <a:cs typeface="Arial" panose="020B0604020202020204" pitchFamily="34" charset="0"/>
                <a:sym typeface="Times New Roman"/>
              </a:rPr>
              <a:t>sem</a:t>
            </a:r>
            <a:endParaRPr lang="en-US" sz="2200" dirty="0">
              <a:latin typeface="Arial" panose="020B0604020202020204" pitchFamily="34" charset="0"/>
              <a:cs typeface="Arial" panose="020B0604020202020204" pitchFamily="34" charset="0"/>
            </a:endParaRPr>
          </a:p>
          <a:p>
            <a:pPr marL="0" marR="0" lvl="0" indent="0" rtl="0">
              <a:lnSpc>
                <a:spcPct val="100000"/>
              </a:lnSpc>
              <a:spcBef>
                <a:spcPts val="0"/>
              </a:spcBef>
              <a:spcAft>
                <a:spcPts val="0"/>
              </a:spcAft>
              <a:buClr>
                <a:schemeClr val="dk1"/>
              </a:buClr>
              <a:buSzPts val="2400"/>
              <a:buFont typeface="Arial"/>
              <a:buNone/>
            </a:pPr>
            <a:endParaRPr sz="2200" dirty="0">
              <a:latin typeface="Arial" panose="020B0604020202020204" pitchFamily="34" charset="0"/>
              <a:cs typeface="Arial" panose="020B0604020202020204" pitchFamily="34" charset="0"/>
            </a:endParaRPr>
          </a:p>
        </p:txBody>
      </p:sp>
      <p:pic>
        <p:nvPicPr>
          <p:cNvPr id="84" name="Google Shape;128;p13">
            <a:extLst>
              <a:ext uri="{FF2B5EF4-FFF2-40B4-BE49-F238E27FC236}">
                <a16:creationId xmlns:a16="http://schemas.microsoft.com/office/drawing/2014/main" id="{C6F4F12C-C6B9-564A-A33B-D563B34E08B8}"/>
              </a:ext>
            </a:extLst>
          </p:cNvPr>
          <p:cNvPicPr preferRelativeResize="0"/>
          <p:nvPr/>
        </p:nvPicPr>
        <p:blipFill rotWithShape="1">
          <a:blip r:embed="rId11">
            <a:alphaModFix/>
          </a:blip>
          <a:srcRect/>
          <a:stretch/>
        </p:blipFill>
        <p:spPr>
          <a:xfrm>
            <a:off x="11457466" y="12159067"/>
            <a:ext cx="3467100" cy="3014662"/>
          </a:xfrm>
          <a:prstGeom prst="rect">
            <a:avLst/>
          </a:prstGeom>
          <a:noFill/>
          <a:ln>
            <a:noFill/>
          </a:ln>
        </p:spPr>
      </p:pic>
      <p:sp>
        <p:nvSpPr>
          <p:cNvPr id="86" name="Google Shape;130;p13">
            <a:extLst>
              <a:ext uri="{FF2B5EF4-FFF2-40B4-BE49-F238E27FC236}">
                <a16:creationId xmlns:a16="http://schemas.microsoft.com/office/drawing/2014/main" id="{1113883E-C57F-D14E-A869-B303022A94FD}"/>
              </a:ext>
            </a:extLst>
          </p:cNvPr>
          <p:cNvSpPr txBox="1"/>
          <p:nvPr/>
        </p:nvSpPr>
        <p:spPr>
          <a:xfrm>
            <a:off x="10751934" y="30143232"/>
            <a:ext cx="9022854" cy="1938337"/>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dk1"/>
              </a:buClr>
              <a:buSzPts val="2400"/>
            </a:pPr>
            <a:r>
              <a:rPr lang="en-US" sz="2400" b="1" i="0" u="none" dirty="0">
                <a:solidFill>
                  <a:schemeClr val="dk1"/>
                </a:solidFill>
                <a:latin typeface="Arial"/>
                <a:ea typeface="Arial"/>
                <a:cs typeface="Arial"/>
                <a:sym typeface="Arial"/>
              </a:rPr>
              <a:t>Figure 5: Larval behavior</a:t>
            </a:r>
            <a:r>
              <a:rPr lang="en-US" dirty="0">
                <a:sym typeface="Arial"/>
              </a:rPr>
              <a:t>. </a:t>
            </a:r>
            <a:r>
              <a:rPr lang="en-US" sz="2400" b="0" i="0" u="none" dirty="0">
                <a:solidFill>
                  <a:schemeClr val="dk1"/>
                </a:solidFill>
                <a:latin typeface="Arial"/>
                <a:ea typeface="Arial"/>
                <a:cs typeface="Arial"/>
                <a:sym typeface="Arial"/>
              </a:rPr>
              <a:t>Locomotion behavior was assessed by placing larvae on an apple-juice 1% agar plate. The larvae were left for one minute to acclimate (G). The body wall movements were noted when blue light was shined on them (H). </a:t>
            </a:r>
            <a:endParaRPr dirty="0"/>
          </a:p>
        </p:txBody>
      </p:sp>
      <p:pic>
        <p:nvPicPr>
          <p:cNvPr id="87" name="Google Shape;142;p13">
            <a:extLst>
              <a:ext uri="{FF2B5EF4-FFF2-40B4-BE49-F238E27FC236}">
                <a16:creationId xmlns:a16="http://schemas.microsoft.com/office/drawing/2014/main" id="{0F58AC01-2E01-8444-AC2D-D1E95EBB1BDA}"/>
              </a:ext>
            </a:extLst>
          </p:cNvPr>
          <p:cNvPicPr preferRelativeResize="0"/>
          <p:nvPr/>
        </p:nvPicPr>
        <p:blipFill rotWithShape="1">
          <a:blip r:embed="rId12">
            <a:alphaModFix/>
          </a:blip>
          <a:srcRect/>
          <a:stretch/>
        </p:blipFill>
        <p:spPr>
          <a:xfrm>
            <a:off x="10929421" y="25478408"/>
            <a:ext cx="4767779" cy="3207790"/>
          </a:xfrm>
          <a:prstGeom prst="rect">
            <a:avLst/>
          </a:prstGeom>
          <a:noFill/>
          <a:ln>
            <a:noFill/>
          </a:ln>
        </p:spPr>
      </p:pic>
      <p:pic>
        <p:nvPicPr>
          <p:cNvPr id="88" name="Google Shape;146;p13">
            <a:extLst>
              <a:ext uri="{FF2B5EF4-FFF2-40B4-BE49-F238E27FC236}">
                <a16:creationId xmlns:a16="http://schemas.microsoft.com/office/drawing/2014/main" id="{74CFA836-591C-DE40-97BB-8929EA248A9A}"/>
              </a:ext>
            </a:extLst>
          </p:cNvPr>
          <p:cNvPicPr preferRelativeResize="0"/>
          <p:nvPr/>
        </p:nvPicPr>
        <p:blipFill>
          <a:blip r:embed="rId13">
            <a:alphaModFix/>
          </a:blip>
          <a:stretch>
            <a:fillRect/>
          </a:stretch>
        </p:blipFill>
        <p:spPr>
          <a:xfrm>
            <a:off x="16293092" y="25503520"/>
            <a:ext cx="3567506" cy="4494417"/>
          </a:xfrm>
          <a:prstGeom prst="rect">
            <a:avLst/>
          </a:prstGeom>
          <a:noFill/>
          <a:ln>
            <a:noFill/>
          </a:ln>
        </p:spPr>
      </p:pic>
      <p:sp>
        <p:nvSpPr>
          <p:cNvPr id="7" name="TextBox 6">
            <a:extLst>
              <a:ext uri="{FF2B5EF4-FFF2-40B4-BE49-F238E27FC236}">
                <a16:creationId xmlns:a16="http://schemas.microsoft.com/office/drawing/2014/main" id="{59D65119-C7D7-8C4A-89C4-88116B429E86}"/>
              </a:ext>
            </a:extLst>
          </p:cNvPr>
          <p:cNvSpPr txBox="1"/>
          <p:nvPr/>
        </p:nvSpPr>
        <p:spPr>
          <a:xfrm>
            <a:off x="1295400" y="27051000"/>
            <a:ext cx="554960" cy="707886"/>
          </a:xfrm>
          <a:prstGeom prst="rect">
            <a:avLst/>
          </a:prstGeom>
          <a:noFill/>
        </p:spPr>
        <p:txBody>
          <a:bodyPr wrap="none" rtlCol="0">
            <a:spAutoFit/>
          </a:bodyPr>
          <a:lstStyle/>
          <a:p>
            <a:r>
              <a:rPr lang="en-US" sz="4000" b="1" dirty="0"/>
              <a:t>A</a:t>
            </a:r>
          </a:p>
        </p:txBody>
      </p:sp>
      <p:sp>
        <p:nvSpPr>
          <p:cNvPr id="90" name="TextBox 89">
            <a:extLst>
              <a:ext uri="{FF2B5EF4-FFF2-40B4-BE49-F238E27FC236}">
                <a16:creationId xmlns:a16="http://schemas.microsoft.com/office/drawing/2014/main" id="{C4672477-3CD9-2345-9B60-9D55B3A43A4F}"/>
              </a:ext>
            </a:extLst>
          </p:cNvPr>
          <p:cNvSpPr txBox="1"/>
          <p:nvPr/>
        </p:nvSpPr>
        <p:spPr>
          <a:xfrm>
            <a:off x="11075533" y="5569757"/>
            <a:ext cx="526106" cy="707886"/>
          </a:xfrm>
          <a:prstGeom prst="rect">
            <a:avLst/>
          </a:prstGeom>
          <a:noFill/>
        </p:spPr>
        <p:txBody>
          <a:bodyPr wrap="none" rtlCol="0">
            <a:spAutoFit/>
          </a:bodyPr>
          <a:lstStyle/>
          <a:p>
            <a:r>
              <a:rPr lang="en-US" sz="4000" b="1" dirty="0"/>
              <a:t>B</a:t>
            </a:r>
          </a:p>
        </p:txBody>
      </p:sp>
      <p:sp>
        <p:nvSpPr>
          <p:cNvPr id="91" name="TextBox 90">
            <a:extLst>
              <a:ext uri="{FF2B5EF4-FFF2-40B4-BE49-F238E27FC236}">
                <a16:creationId xmlns:a16="http://schemas.microsoft.com/office/drawing/2014/main" id="{2350C3BF-F3DA-A843-9B76-64140D359B5C}"/>
              </a:ext>
            </a:extLst>
          </p:cNvPr>
          <p:cNvSpPr txBox="1"/>
          <p:nvPr/>
        </p:nvSpPr>
        <p:spPr>
          <a:xfrm>
            <a:off x="15777918" y="25174977"/>
            <a:ext cx="554960" cy="707886"/>
          </a:xfrm>
          <a:prstGeom prst="rect">
            <a:avLst/>
          </a:prstGeom>
          <a:noFill/>
        </p:spPr>
        <p:txBody>
          <a:bodyPr wrap="square" rtlCol="0">
            <a:spAutoFit/>
          </a:bodyPr>
          <a:lstStyle/>
          <a:p>
            <a:r>
              <a:rPr lang="en-US" sz="4000" b="1" dirty="0"/>
              <a:t>H</a:t>
            </a:r>
          </a:p>
        </p:txBody>
      </p:sp>
      <p:sp>
        <p:nvSpPr>
          <p:cNvPr id="92" name="TextBox 91">
            <a:extLst>
              <a:ext uri="{FF2B5EF4-FFF2-40B4-BE49-F238E27FC236}">
                <a16:creationId xmlns:a16="http://schemas.microsoft.com/office/drawing/2014/main" id="{ABAAD8F2-67DD-C345-A609-7D2F848E6F80}"/>
              </a:ext>
            </a:extLst>
          </p:cNvPr>
          <p:cNvSpPr txBox="1"/>
          <p:nvPr/>
        </p:nvSpPr>
        <p:spPr>
          <a:xfrm>
            <a:off x="10375075" y="25174977"/>
            <a:ext cx="554960" cy="707886"/>
          </a:xfrm>
          <a:prstGeom prst="rect">
            <a:avLst/>
          </a:prstGeom>
          <a:noFill/>
        </p:spPr>
        <p:txBody>
          <a:bodyPr wrap="square" rtlCol="0">
            <a:spAutoFit/>
          </a:bodyPr>
          <a:lstStyle/>
          <a:p>
            <a:r>
              <a:rPr lang="en-US" sz="4000" b="1" dirty="0"/>
              <a:t>G</a:t>
            </a:r>
          </a:p>
        </p:txBody>
      </p:sp>
      <p:sp>
        <p:nvSpPr>
          <p:cNvPr id="93" name="TextBox 92">
            <a:extLst>
              <a:ext uri="{FF2B5EF4-FFF2-40B4-BE49-F238E27FC236}">
                <a16:creationId xmlns:a16="http://schemas.microsoft.com/office/drawing/2014/main" id="{68B36EF1-0B79-8944-9FD6-1FB546EE4709}"/>
              </a:ext>
            </a:extLst>
          </p:cNvPr>
          <p:cNvSpPr txBox="1"/>
          <p:nvPr/>
        </p:nvSpPr>
        <p:spPr>
          <a:xfrm>
            <a:off x="10915183" y="18182779"/>
            <a:ext cx="554960" cy="707886"/>
          </a:xfrm>
          <a:prstGeom prst="rect">
            <a:avLst/>
          </a:prstGeom>
          <a:noFill/>
        </p:spPr>
        <p:txBody>
          <a:bodyPr wrap="square" rtlCol="0">
            <a:spAutoFit/>
          </a:bodyPr>
          <a:lstStyle/>
          <a:p>
            <a:r>
              <a:rPr lang="en-US" sz="4000" b="1" dirty="0"/>
              <a:t>F</a:t>
            </a:r>
          </a:p>
        </p:txBody>
      </p:sp>
      <p:sp>
        <p:nvSpPr>
          <p:cNvPr id="94" name="TextBox 93">
            <a:extLst>
              <a:ext uri="{FF2B5EF4-FFF2-40B4-BE49-F238E27FC236}">
                <a16:creationId xmlns:a16="http://schemas.microsoft.com/office/drawing/2014/main" id="{50CF8F79-0139-774A-8B18-36680ACDAB9A}"/>
              </a:ext>
            </a:extLst>
          </p:cNvPr>
          <p:cNvSpPr txBox="1"/>
          <p:nvPr/>
        </p:nvSpPr>
        <p:spPr>
          <a:xfrm>
            <a:off x="15263777" y="11795745"/>
            <a:ext cx="554960" cy="707886"/>
          </a:xfrm>
          <a:prstGeom prst="rect">
            <a:avLst/>
          </a:prstGeom>
          <a:noFill/>
        </p:spPr>
        <p:txBody>
          <a:bodyPr wrap="square" rtlCol="0">
            <a:spAutoFit/>
          </a:bodyPr>
          <a:lstStyle/>
          <a:p>
            <a:r>
              <a:rPr lang="en-US" sz="4000" b="1" dirty="0"/>
              <a:t>E</a:t>
            </a:r>
          </a:p>
        </p:txBody>
      </p:sp>
      <p:sp>
        <p:nvSpPr>
          <p:cNvPr id="95" name="TextBox 94">
            <a:extLst>
              <a:ext uri="{FF2B5EF4-FFF2-40B4-BE49-F238E27FC236}">
                <a16:creationId xmlns:a16="http://schemas.microsoft.com/office/drawing/2014/main" id="{925EBC34-A2CB-654F-9B7C-002CE25A4F00}"/>
              </a:ext>
            </a:extLst>
          </p:cNvPr>
          <p:cNvSpPr txBox="1"/>
          <p:nvPr/>
        </p:nvSpPr>
        <p:spPr>
          <a:xfrm>
            <a:off x="10902506" y="11793292"/>
            <a:ext cx="554960" cy="707886"/>
          </a:xfrm>
          <a:prstGeom prst="rect">
            <a:avLst/>
          </a:prstGeom>
          <a:noFill/>
        </p:spPr>
        <p:txBody>
          <a:bodyPr wrap="square" rtlCol="0">
            <a:spAutoFit/>
          </a:bodyPr>
          <a:lstStyle/>
          <a:p>
            <a:r>
              <a:rPr lang="en-US" sz="4000" b="1" dirty="0"/>
              <a:t>D</a:t>
            </a:r>
          </a:p>
        </p:txBody>
      </p:sp>
      <p:sp>
        <p:nvSpPr>
          <p:cNvPr id="96" name="TextBox 95">
            <a:extLst>
              <a:ext uri="{FF2B5EF4-FFF2-40B4-BE49-F238E27FC236}">
                <a16:creationId xmlns:a16="http://schemas.microsoft.com/office/drawing/2014/main" id="{5F681171-4B42-D141-A45C-8F5EAB5B9488}"/>
              </a:ext>
            </a:extLst>
          </p:cNvPr>
          <p:cNvSpPr txBox="1"/>
          <p:nvPr/>
        </p:nvSpPr>
        <p:spPr>
          <a:xfrm>
            <a:off x="16344687" y="5522143"/>
            <a:ext cx="554960" cy="707886"/>
          </a:xfrm>
          <a:prstGeom prst="rect">
            <a:avLst/>
          </a:prstGeom>
          <a:noFill/>
        </p:spPr>
        <p:txBody>
          <a:bodyPr wrap="square" rtlCol="0">
            <a:spAutoFit/>
          </a:bodyPr>
          <a:lstStyle/>
          <a:p>
            <a:r>
              <a:rPr lang="en-US" sz="4000" b="1" dirty="0"/>
              <a:t>C</a:t>
            </a:r>
          </a:p>
        </p:txBody>
      </p:sp>
      <p:sp>
        <p:nvSpPr>
          <p:cNvPr id="98" name="Google Shape;121;p13">
            <a:extLst>
              <a:ext uri="{FF2B5EF4-FFF2-40B4-BE49-F238E27FC236}">
                <a16:creationId xmlns:a16="http://schemas.microsoft.com/office/drawing/2014/main" id="{DFD523D0-1920-0948-B9F4-4352CC699078}"/>
              </a:ext>
            </a:extLst>
          </p:cNvPr>
          <p:cNvSpPr txBox="1"/>
          <p:nvPr/>
        </p:nvSpPr>
        <p:spPr>
          <a:xfrm>
            <a:off x="20813680" y="12318809"/>
            <a:ext cx="8991600" cy="83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b="1" dirty="0">
                <a:solidFill>
                  <a:schemeClr val="dk1"/>
                </a:solidFill>
                <a:latin typeface="Arial"/>
                <a:ea typeface="Arial"/>
                <a:cs typeface="Arial"/>
                <a:sym typeface="Arial"/>
              </a:rPr>
              <a:t>Figure 6: </a:t>
            </a:r>
            <a:r>
              <a:rPr lang="en-US" dirty="0">
                <a:solidFill>
                  <a:schemeClr val="dk1"/>
                </a:solidFill>
                <a:latin typeface="Arial"/>
                <a:ea typeface="Arial"/>
                <a:cs typeface="Arial"/>
                <a:sym typeface="Arial"/>
              </a:rPr>
              <a:t>T</a:t>
            </a:r>
            <a:r>
              <a:rPr lang="en-US" sz="2400" b="0" i="0" u="none" dirty="0">
                <a:solidFill>
                  <a:schemeClr val="dk1"/>
                </a:solidFill>
                <a:latin typeface="Arial"/>
                <a:ea typeface="Arial"/>
                <a:cs typeface="Arial"/>
                <a:sym typeface="Arial"/>
              </a:rPr>
              <a:t>he expectations in the percent that would respond to blue light for the F1 and F2 generations (I).</a:t>
            </a:r>
            <a:endParaRPr dirty="0"/>
          </a:p>
        </p:txBody>
      </p:sp>
      <p:sp>
        <p:nvSpPr>
          <p:cNvPr id="99" name="TextBox 98">
            <a:extLst>
              <a:ext uri="{FF2B5EF4-FFF2-40B4-BE49-F238E27FC236}">
                <a16:creationId xmlns:a16="http://schemas.microsoft.com/office/drawing/2014/main" id="{D9C590E1-683F-5B48-BE45-4D42B338E2DC}"/>
              </a:ext>
            </a:extLst>
          </p:cNvPr>
          <p:cNvSpPr txBox="1"/>
          <p:nvPr/>
        </p:nvSpPr>
        <p:spPr>
          <a:xfrm>
            <a:off x="20825957" y="5569757"/>
            <a:ext cx="554960" cy="707886"/>
          </a:xfrm>
          <a:prstGeom prst="rect">
            <a:avLst/>
          </a:prstGeom>
          <a:noFill/>
        </p:spPr>
        <p:txBody>
          <a:bodyPr wrap="square" rtlCol="0">
            <a:spAutoFit/>
          </a:bodyPr>
          <a:lstStyle/>
          <a:p>
            <a:r>
              <a:rPr lang="en-US" sz="4000" b="1" dirty="0"/>
              <a:t>I</a:t>
            </a:r>
          </a:p>
        </p:txBody>
      </p:sp>
      <p:sp>
        <p:nvSpPr>
          <p:cNvPr id="100" name="Google Shape;132;p13">
            <a:extLst>
              <a:ext uri="{FF2B5EF4-FFF2-40B4-BE49-F238E27FC236}">
                <a16:creationId xmlns:a16="http://schemas.microsoft.com/office/drawing/2014/main" id="{D0ACFF19-CBC2-3141-A34A-67B5F965AD37}"/>
              </a:ext>
            </a:extLst>
          </p:cNvPr>
          <p:cNvSpPr txBox="1"/>
          <p:nvPr/>
        </p:nvSpPr>
        <p:spPr>
          <a:xfrm>
            <a:off x="26015460" y="13487400"/>
            <a:ext cx="3842593" cy="4165219"/>
          </a:xfrm>
          <a:prstGeom prst="rect">
            <a:avLst/>
          </a:prstGeom>
          <a:noFill/>
          <a:ln>
            <a:noFill/>
          </a:ln>
        </p:spPr>
        <p:txBody>
          <a:bodyPr spcFirstLastPara="1" wrap="square" lIns="91425" tIns="45700" rIns="91425" bIns="45700" anchor="t" anchorCtr="0">
            <a:noAutofit/>
          </a:bodyPr>
          <a:lstStyle/>
          <a:p>
            <a:pPr>
              <a:spcBef>
                <a:spcPts val="0"/>
              </a:spcBef>
              <a:spcAft>
                <a:spcPts val="0"/>
              </a:spcAft>
              <a:buClr>
                <a:schemeClr val="dk1"/>
              </a:buClr>
              <a:buSzPts val="2400"/>
            </a:pPr>
            <a:r>
              <a:rPr lang="en-US" sz="2400" b="1" i="0" u="none" dirty="0">
                <a:solidFill>
                  <a:schemeClr val="dk1"/>
                </a:solidFill>
                <a:latin typeface="Arial" panose="020B0604020202020204" pitchFamily="34" charset="0"/>
                <a:ea typeface="Arial"/>
                <a:cs typeface="Arial" panose="020B0604020202020204" pitchFamily="34" charset="0"/>
                <a:sym typeface="Arial"/>
              </a:rPr>
              <a:t>Figure 7: </a:t>
            </a:r>
            <a:r>
              <a:rPr lang="en-US" sz="2400" b="0" i="0" u="none" dirty="0">
                <a:solidFill>
                  <a:schemeClr val="dk1"/>
                </a:solidFill>
                <a:latin typeface="Arial" panose="020B0604020202020204" pitchFamily="34" charset="0"/>
                <a:ea typeface="Arial"/>
                <a:cs typeface="Arial" panose="020B0604020202020204" pitchFamily="34" charset="0"/>
                <a:sym typeface="Arial"/>
              </a:rPr>
              <a:t>A responsive larvae shows a marked contraction with blue light, unlike the relaxed larva</a:t>
            </a:r>
            <a:r>
              <a:rPr lang="en-US" sz="2400" dirty="0">
                <a:solidFill>
                  <a:schemeClr val="dk1"/>
                </a:solidFill>
                <a:latin typeface="Arial" panose="020B0604020202020204" pitchFamily="34" charset="0"/>
                <a:cs typeface="Arial" panose="020B0604020202020204" pitchFamily="34" charset="0"/>
              </a:rPr>
              <a:t>e pictured here.</a:t>
            </a:r>
            <a:r>
              <a:rPr lang="en-US" dirty="0">
                <a:solidFill>
                  <a:schemeClr val="dk1"/>
                </a:solidFill>
                <a:latin typeface="Arial" panose="020B0604020202020204" pitchFamily="34" charset="0"/>
                <a:ea typeface="Arial"/>
                <a:cs typeface="Arial" panose="020B0604020202020204" pitchFamily="34" charset="0"/>
                <a:sym typeface="Arial"/>
              </a:rPr>
              <a:t> The percentage of larvae which showed contraction in F1 and F2 generations can be made into a table or graphed in various ways for students to present.</a:t>
            </a:r>
            <a:endParaRPr lang="en-US"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dk1"/>
              </a:buClr>
              <a:buSzPts val="2400"/>
              <a:buFont typeface="Arial"/>
              <a:buNone/>
            </a:pPr>
            <a:endParaRPr dirty="0">
              <a:latin typeface="Arial" panose="020B0604020202020204" pitchFamily="34" charset="0"/>
              <a:cs typeface="Arial" panose="020B0604020202020204" pitchFamily="34" charset="0"/>
            </a:endParaRPr>
          </a:p>
        </p:txBody>
      </p:sp>
      <p:sp>
        <p:nvSpPr>
          <p:cNvPr id="101" name="Google Shape;133;p13">
            <a:extLst>
              <a:ext uri="{FF2B5EF4-FFF2-40B4-BE49-F238E27FC236}">
                <a16:creationId xmlns:a16="http://schemas.microsoft.com/office/drawing/2014/main" id="{783B181C-137B-414F-8055-08902672BAE3}"/>
              </a:ext>
            </a:extLst>
          </p:cNvPr>
          <p:cNvSpPr txBox="1"/>
          <p:nvPr/>
        </p:nvSpPr>
        <p:spPr>
          <a:xfrm>
            <a:off x="21016700" y="17283838"/>
            <a:ext cx="9033000" cy="1292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dirty="0"/>
          </a:p>
        </p:txBody>
      </p:sp>
      <p:pic>
        <p:nvPicPr>
          <p:cNvPr id="102" name="Google Shape;144;p13">
            <a:extLst>
              <a:ext uri="{FF2B5EF4-FFF2-40B4-BE49-F238E27FC236}">
                <a16:creationId xmlns:a16="http://schemas.microsoft.com/office/drawing/2014/main" id="{FBF39414-3A5D-D547-92AC-946B91AFC5B2}"/>
              </a:ext>
            </a:extLst>
          </p:cNvPr>
          <p:cNvPicPr preferRelativeResize="0"/>
          <p:nvPr/>
        </p:nvPicPr>
        <p:blipFill>
          <a:blip r:embed="rId14">
            <a:alphaModFix/>
          </a:blip>
          <a:stretch>
            <a:fillRect/>
          </a:stretch>
        </p:blipFill>
        <p:spPr>
          <a:xfrm>
            <a:off x="21100888" y="13915327"/>
            <a:ext cx="4749825" cy="2892352"/>
          </a:xfrm>
          <a:prstGeom prst="rect">
            <a:avLst/>
          </a:prstGeom>
          <a:noFill/>
          <a:ln>
            <a:noFill/>
          </a:ln>
        </p:spPr>
      </p:pic>
      <p:sp>
        <p:nvSpPr>
          <p:cNvPr id="103" name="TextBox 102">
            <a:extLst>
              <a:ext uri="{FF2B5EF4-FFF2-40B4-BE49-F238E27FC236}">
                <a16:creationId xmlns:a16="http://schemas.microsoft.com/office/drawing/2014/main" id="{14372F4E-02A5-8940-A6AD-C4AECA27FD13}"/>
              </a:ext>
            </a:extLst>
          </p:cNvPr>
          <p:cNvSpPr txBox="1"/>
          <p:nvPr/>
        </p:nvSpPr>
        <p:spPr>
          <a:xfrm>
            <a:off x="20632455" y="13487400"/>
            <a:ext cx="554960" cy="707886"/>
          </a:xfrm>
          <a:prstGeom prst="rect">
            <a:avLst/>
          </a:prstGeom>
          <a:noFill/>
        </p:spPr>
        <p:txBody>
          <a:bodyPr wrap="square" rtlCol="0">
            <a:spAutoFit/>
          </a:bodyPr>
          <a:lstStyle/>
          <a:p>
            <a:r>
              <a:rPr lang="en-US" sz="4000" b="1" dirty="0"/>
              <a:t>J</a:t>
            </a:r>
          </a:p>
        </p:txBody>
      </p:sp>
      <p:sp>
        <p:nvSpPr>
          <p:cNvPr id="104" name="Rectangle 2">
            <a:extLst>
              <a:ext uri="{FF2B5EF4-FFF2-40B4-BE49-F238E27FC236}">
                <a16:creationId xmlns:a16="http://schemas.microsoft.com/office/drawing/2014/main" id="{66FC8A87-581A-854D-8992-BEE9CE9E6D0D}"/>
              </a:ext>
            </a:extLst>
          </p:cNvPr>
          <p:cNvSpPr>
            <a:spLocks noChangeArrowheads="1"/>
          </p:cNvSpPr>
          <p:nvPr/>
        </p:nvSpPr>
        <p:spPr bwMode="auto">
          <a:xfrm>
            <a:off x="20813680" y="22464787"/>
            <a:ext cx="9175169"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hangingPunct="0"/>
            <a:r>
              <a:rPr kumimoji="0" lang="en-US" altLang="en-US" sz="2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Figure 8: </a:t>
            </a:r>
            <a:r>
              <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Larvae in a dish expressing GFP in body wall muscles (MHC GFP line, </a:t>
            </a: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FBti0147557; Bloomington stock number </a:t>
            </a:r>
            <a:r>
              <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38462- y</a:t>
            </a:r>
            <a:r>
              <a:rPr kumimoji="0" lang="en-US" altLang="en-US" sz="2400" b="0" i="0" u="none" strike="noStrike" cap="none" normalizeH="0" baseline="3000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a:t>
            </a:r>
            <a:r>
              <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w</a:t>
            </a:r>
            <a:r>
              <a:rPr kumimoji="0" lang="en-US" altLang="en-US" sz="2400" b="0" i="0" u="none" strike="noStrike" cap="none" normalizeH="0" baseline="3000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kumimoji="0" lang="en-US"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P{Mhc-GFP.F4-453}2) (K,L).</a:t>
            </a:r>
            <a:r>
              <a:rPr lang="en-US" dirty="0">
                <a:latin typeface="Arial" panose="020B0604020202020204" pitchFamily="34" charset="0"/>
                <a:ea typeface="Calibri" panose="020F0502020204030204" pitchFamily="34" charset="0"/>
                <a:cs typeface="Arial" panose="020B0604020202020204" pitchFamily="34" charset="0"/>
              </a:rPr>
              <a:t> Expression of GFP can also be observed in pupae instead of larvae. The muscle expression with the MHC- GFP (M).</a:t>
            </a:r>
            <a:endParaRPr 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5" name="Picture 2">
            <a:extLst>
              <a:ext uri="{FF2B5EF4-FFF2-40B4-BE49-F238E27FC236}">
                <a16:creationId xmlns:a16="http://schemas.microsoft.com/office/drawing/2014/main" id="{F0008FDB-E5AA-4049-8934-CF5BFAAFB03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13559" t="16690" r="10435"/>
          <a:stretch>
            <a:fillRect/>
          </a:stretch>
        </p:blipFill>
        <p:spPr bwMode="auto">
          <a:xfrm rot="5400000">
            <a:off x="20647668" y="18361670"/>
            <a:ext cx="4372276" cy="3709987"/>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105">
            <a:extLst>
              <a:ext uri="{FF2B5EF4-FFF2-40B4-BE49-F238E27FC236}">
                <a16:creationId xmlns:a16="http://schemas.microsoft.com/office/drawing/2014/main" id="{7FB91AD3-0736-1241-ABD9-07B9B7A0AC3C}"/>
              </a:ext>
            </a:extLst>
          </p:cNvPr>
          <p:cNvPicPr/>
          <p:nvPr/>
        </p:nvPicPr>
        <p:blipFill rotWithShape="1">
          <a:blip r:embed="rId16">
            <a:extLst>
              <a:ext uri="{28A0092B-C50C-407E-A947-70E740481C1C}">
                <a14:useLocalDpi xmlns:a14="http://schemas.microsoft.com/office/drawing/2010/main" val="0"/>
              </a:ext>
            </a:extLst>
          </a:blip>
          <a:srcRect l="10585" t="16558" r="9467" b="19963"/>
          <a:stretch/>
        </p:blipFill>
        <p:spPr bwMode="auto">
          <a:xfrm>
            <a:off x="25374601" y="18024079"/>
            <a:ext cx="4513580" cy="1861820"/>
          </a:xfrm>
          <a:prstGeom prst="rect">
            <a:avLst/>
          </a:prstGeom>
          <a:noFill/>
          <a:ln>
            <a:noFill/>
          </a:ln>
          <a:extLst>
            <a:ext uri="{53640926-AAD7-44D8-BBD7-CCE9431645EC}">
              <a14:shadowObscured xmlns:a14="http://schemas.microsoft.com/office/drawing/2010/main"/>
            </a:ext>
          </a:extLst>
        </p:spPr>
      </p:pic>
      <p:pic>
        <p:nvPicPr>
          <p:cNvPr id="107" name="Picture 106">
            <a:extLst>
              <a:ext uri="{FF2B5EF4-FFF2-40B4-BE49-F238E27FC236}">
                <a16:creationId xmlns:a16="http://schemas.microsoft.com/office/drawing/2014/main" id="{96D893D3-AF64-1846-BB35-B2705EEC18F9}"/>
              </a:ext>
            </a:extLst>
          </p:cNvPr>
          <p:cNvPicPr/>
          <p:nvPr/>
        </p:nvPicPr>
        <p:blipFill rotWithShape="1">
          <a:blip r:embed="rId17">
            <a:extLst>
              <a:ext uri="{28A0092B-C50C-407E-A947-70E740481C1C}">
                <a14:useLocalDpi xmlns:a14="http://schemas.microsoft.com/office/drawing/2010/main" val="0"/>
              </a:ext>
            </a:extLst>
          </a:blip>
          <a:srcRect l="11147" t="13750" r="12821" b="21229"/>
          <a:stretch/>
        </p:blipFill>
        <p:spPr bwMode="auto">
          <a:xfrm>
            <a:off x="25374600" y="20173950"/>
            <a:ext cx="4513580" cy="2228850"/>
          </a:xfrm>
          <a:prstGeom prst="rect">
            <a:avLst/>
          </a:prstGeom>
          <a:noFill/>
          <a:ln>
            <a:noFill/>
          </a:ln>
          <a:extLst>
            <a:ext uri="{53640926-AAD7-44D8-BBD7-CCE9431645EC}">
              <a14:shadowObscured xmlns:a14="http://schemas.microsoft.com/office/drawing/2010/main"/>
            </a:ext>
          </a:extLst>
        </p:spPr>
      </p:pic>
      <p:sp>
        <p:nvSpPr>
          <p:cNvPr id="109" name="TextBox 108">
            <a:extLst>
              <a:ext uri="{FF2B5EF4-FFF2-40B4-BE49-F238E27FC236}">
                <a16:creationId xmlns:a16="http://schemas.microsoft.com/office/drawing/2014/main" id="{93EE6821-29C2-774B-8B21-CC4F7334EB7B}"/>
              </a:ext>
            </a:extLst>
          </p:cNvPr>
          <p:cNvSpPr txBox="1"/>
          <p:nvPr/>
        </p:nvSpPr>
        <p:spPr>
          <a:xfrm>
            <a:off x="20445920" y="17676582"/>
            <a:ext cx="554960" cy="707886"/>
          </a:xfrm>
          <a:prstGeom prst="rect">
            <a:avLst/>
          </a:prstGeom>
          <a:noFill/>
        </p:spPr>
        <p:txBody>
          <a:bodyPr wrap="square" rtlCol="0">
            <a:spAutoFit/>
          </a:bodyPr>
          <a:lstStyle/>
          <a:p>
            <a:r>
              <a:rPr lang="en-US" sz="4000" b="1" dirty="0"/>
              <a:t>K</a:t>
            </a:r>
          </a:p>
        </p:txBody>
      </p:sp>
      <p:sp>
        <p:nvSpPr>
          <p:cNvPr id="110" name="TextBox 109">
            <a:extLst>
              <a:ext uri="{FF2B5EF4-FFF2-40B4-BE49-F238E27FC236}">
                <a16:creationId xmlns:a16="http://schemas.microsoft.com/office/drawing/2014/main" id="{B89ED03F-5533-9E44-A0C4-5424013EBEB2}"/>
              </a:ext>
            </a:extLst>
          </p:cNvPr>
          <p:cNvSpPr txBox="1"/>
          <p:nvPr/>
        </p:nvSpPr>
        <p:spPr>
          <a:xfrm>
            <a:off x="24803026" y="19862720"/>
            <a:ext cx="554960" cy="707886"/>
          </a:xfrm>
          <a:prstGeom prst="rect">
            <a:avLst/>
          </a:prstGeom>
          <a:noFill/>
        </p:spPr>
        <p:txBody>
          <a:bodyPr wrap="square" rtlCol="0">
            <a:spAutoFit/>
          </a:bodyPr>
          <a:lstStyle/>
          <a:p>
            <a:r>
              <a:rPr lang="en-US" sz="4000" b="1" dirty="0"/>
              <a:t>M</a:t>
            </a:r>
          </a:p>
        </p:txBody>
      </p:sp>
      <p:sp>
        <p:nvSpPr>
          <p:cNvPr id="111" name="TextBox 110">
            <a:extLst>
              <a:ext uri="{FF2B5EF4-FFF2-40B4-BE49-F238E27FC236}">
                <a16:creationId xmlns:a16="http://schemas.microsoft.com/office/drawing/2014/main" id="{3628A23F-F78F-FD47-BF6C-0AF252154972}"/>
              </a:ext>
            </a:extLst>
          </p:cNvPr>
          <p:cNvSpPr txBox="1"/>
          <p:nvPr/>
        </p:nvSpPr>
        <p:spPr>
          <a:xfrm>
            <a:off x="24898766" y="17742600"/>
            <a:ext cx="554960" cy="707886"/>
          </a:xfrm>
          <a:prstGeom prst="rect">
            <a:avLst/>
          </a:prstGeom>
          <a:noFill/>
        </p:spPr>
        <p:txBody>
          <a:bodyPr wrap="square" rtlCol="0">
            <a:spAutoFit/>
          </a:bodyPr>
          <a:lstStyle/>
          <a:p>
            <a:r>
              <a:rPr lang="en-US" sz="4000" b="1" dirty="0"/>
              <a:t>L</a:t>
            </a:r>
          </a:p>
        </p:txBody>
      </p:sp>
      <p:sp>
        <p:nvSpPr>
          <p:cNvPr id="112" name="Google Shape;134;p13">
            <a:extLst>
              <a:ext uri="{FF2B5EF4-FFF2-40B4-BE49-F238E27FC236}">
                <a16:creationId xmlns:a16="http://schemas.microsoft.com/office/drawing/2014/main" id="{9C2249B8-72BA-A64E-8838-1C3485D622A6}"/>
              </a:ext>
            </a:extLst>
          </p:cNvPr>
          <p:cNvSpPr txBox="1"/>
          <p:nvPr/>
        </p:nvSpPr>
        <p:spPr>
          <a:xfrm>
            <a:off x="20567197" y="26584993"/>
            <a:ext cx="9455603" cy="5496576"/>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panose="020B0604020202020204" pitchFamily="34" charset="0"/>
              <a:buChar char="•"/>
            </a:pPr>
            <a:r>
              <a:rPr lang="en-US" sz="2400" b="0" i="0" u="none" dirty="0">
                <a:solidFill>
                  <a:schemeClr val="dk1"/>
                </a:solidFill>
                <a:latin typeface="Arial" panose="020B0604020202020204" pitchFamily="34" charset="0"/>
                <a:ea typeface="Arial"/>
                <a:cs typeface="Arial" panose="020B0604020202020204" pitchFamily="34" charset="0"/>
                <a:sym typeface="Arial"/>
              </a:rPr>
              <a:t>As an educational exercise in genetics using </a:t>
            </a:r>
            <a:r>
              <a:rPr lang="en-US" sz="2400" b="0" i="1" u="none" dirty="0">
                <a:solidFill>
                  <a:schemeClr val="dk1"/>
                </a:solidFill>
                <a:latin typeface="Arial" panose="020B0604020202020204" pitchFamily="34" charset="0"/>
                <a:ea typeface="Arial"/>
                <a:cs typeface="Arial" panose="020B0604020202020204" pitchFamily="34" charset="0"/>
                <a:sym typeface="Arial"/>
              </a:rPr>
              <a:t>Drosophila </a:t>
            </a:r>
            <a:r>
              <a:rPr lang="en-US" sz="2400" b="0" i="0" u="none" dirty="0">
                <a:solidFill>
                  <a:schemeClr val="dk1"/>
                </a:solidFill>
                <a:latin typeface="Arial" panose="020B0604020202020204" pitchFamily="34" charset="0"/>
                <a:ea typeface="Arial"/>
                <a:cs typeface="Arial" panose="020B0604020202020204" pitchFamily="34" charset="0"/>
                <a:sym typeface="Arial"/>
              </a:rPr>
              <a:t>as well as expressing a protein which is light sensitive that has potential for therapy in humans, this was an informative.</a:t>
            </a:r>
            <a:endParaRPr dirty="0">
              <a:latin typeface="Arial" panose="020B0604020202020204" pitchFamily="34" charset="0"/>
              <a:cs typeface="Arial" panose="020B0604020202020204" pitchFamily="34" charset="0"/>
            </a:endParaRPr>
          </a:p>
          <a:p>
            <a:pPr marL="342900" marR="0" lvl="0" indent="-342900" algn="l" rtl="0">
              <a:lnSpc>
                <a:spcPct val="100000"/>
              </a:lnSpc>
              <a:spcBef>
                <a:spcPts val="0"/>
              </a:spcBef>
              <a:spcAft>
                <a:spcPts val="0"/>
              </a:spcAft>
              <a:buClr>
                <a:schemeClr val="dk1"/>
              </a:buClr>
              <a:buSzPts val="2400"/>
              <a:buFont typeface="Arial" panose="020B0604020202020204" pitchFamily="34" charset="0"/>
              <a:buChar char="•"/>
            </a:pPr>
            <a:r>
              <a:rPr lang="en-US" sz="2400" b="0" i="0" u="none" dirty="0">
                <a:solidFill>
                  <a:schemeClr val="dk1"/>
                </a:solidFill>
                <a:latin typeface="Arial" panose="020B0604020202020204" pitchFamily="34" charset="0"/>
                <a:cs typeface="Arial" panose="020B0604020202020204" pitchFamily="34" charset="0"/>
                <a:sym typeface="Arial"/>
              </a:rPr>
              <a:t>The Mendelian genetics is an important concept to learn by doing and to realize that one might not obtain the precise outcome due to other variables (i.e.,  damaging the larvae in moving them, survival of the larvae expressing a transgene, conducting the assay with a light stimulus).</a:t>
            </a:r>
            <a:endParaRPr sz="2400" dirty="0">
              <a:latin typeface="Arial" panose="020B0604020202020204" pitchFamily="34" charset="0"/>
              <a:cs typeface="Arial" panose="020B0604020202020204" pitchFamily="34" charset="0"/>
            </a:endParaRPr>
          </a:p>
          <a:p>
            <a:pPr marL="342900" marR="0" lvl="0" indent="-342900" algn="l" rtl="0">
              <a:lnSpc>
                <a:spcPct val="100000"/>
              </a:lnSpc>
              <a:spcBef>
                <a:spcPts val="0"/>
              </a:spcBef>
              <a:spcAft>
                <a:spcPts val="0"/>
              </a:spcAft>
              <a:buClr>
                <a:schemeClr val="dk1"/>
              </a:buClr>
              <a:buSzPts val="2400"/>
              <a:buFont typeface="Arial" panose="020B0604020202020204" pitchFamily="34" charset="0"/>
              <a:buChar char="•"/>
            </a:pPr>
            <a:r>
              <a:rPr lang="en-US" sz="2400" b="0" i="0" u="none" dirty="0">
                <a:solidFill>
                  <a:schemeClr val="dk1"/>
                </a:solidFill>
                <a:latin typeface="Arial" panose="020B0604020202020204" pitchFamily="34" charset="0"/>
                <a:cs typeface="Arial" panose="020B0604020202020204" pitchFamily="34" charset="0"/>
                <a:sym typeface="Arial"/>
              </a:rPr>
              <a:t>The behavioral assay in using light to activate the </a:t>
            </a:r>
            <a:r>
              <a:rPr lang="en-US" sz="2400" b="0" i="0" u="none" dirty="0" err="1">
                <a:solidFill>
                  <a:schemeClr val="dk1"/>
                </a:solidFill>
                <a:latin typeface="Arial" panose="020B0604020202020204" pitchFamily="34" charset="0"/>
                <a:cs typeface="Arial" panose="020B0604020202020204" pitchFamily="34" charset="0"/>
                <a:sym typeface="Arial"/>
              </a:rPr>
              <a:t>channelrhodopsins</a:t>
            </a:r>
            <a:r>
              <a:rPr lang="en-US" sz="2400" b="0" i="0" u="none" dirty="0">
                <a:solidFill>
                  <a:schemeClr val="dk1"/>
                </a:solidFill>
                <a:latin typeface="Arial" panose="020B0604020202020204" pitchFamily="34" charset="0"/>
                <a:cs typeface="Arial" panose="020B0604020202020204" pitchFamily="34" charset="0"/>
                <a:sym typeface="Arial"/>
              </a:rPr>
              <a:t> was educational in learning about the cellular physiology and muscle contraction as well as the many variables which are possible to be addressed.</a:t>
            </a:r>
          </a:p>
          <a:p>
            <a:pPr marL="342900" marR="0" lvl="0" indent="-342900" algn="l" rtl="0">
              <a:lnSpc>
                <a:spcPct val="100000"/>
              </a:lnSpc>
              <a:spcBef>
                <a:spcPts val="0"/>
              </a:spcBef>
              <a:spcAft>
                <a:spcPts val="0"/>
              </a:spcAft>
              <a:buClr>
                <a:schemeClr val="dk1"/>
              </a:buClr>
              <a:buSzPts val="2400"/>
              <a:buFont typeface="Arial" panose="020B0604020202020204" pitchFamily="34" charset="0"/>
              <a:buChar char="•"/>
            </a:pPr>
            <a:r>
              <a:rPr lang="en-US" sz="2400" dirty="0">
                <a:solidFill>
                  <a:schemeClr val="dk1"/>
                </a:solidFill>
                <a:latin typeface="Arial" panose="020B0604020202020204" pitchFamily="34" charset="0"/>
                <a:cs typeface="Arial" panose="020B0604020202020204" pitchFamily="34" charset="0"/>
              </a:rPr>
              <a:t>More sensitive channel rhodopsin lines can be used for the assays, such as </a:t>
            </a:r>
            <a:r>
              <a:rPr lang="en-US" sz="2400" dirty="0">
                <a:effectLst/>
                <a:latin typeface="Arial" panose="020B0604020202020204" pitchFamily="34" charset="0"/>
                <a:ea typeface="Calibri" panose="020F0502020204030204" pitchFamily="34" charset="0"/>
                <a:cs typeface="Arial" panose="020B0604020202020204" pitchFamily="34" charset="0"/>
              </a:rPr>
              <a:t>UAS-ChR2.XXL line (BDSC stock # 58374). </a:t>
            </a:r>
            <a:endParaRPr sz="2400" dirty="0">
              <a:latin typeface="Arial" panose="020B0604020202020204" pitchFamily="34" charset="0"/>
              <a:cs typeface="Arial" panose="020B0604020202020204" pitchFamily="34" charset="0"/>
            </a:endParaRPr>
          </a:p>
        </p:txBody>
      </p:sp>
      <p:sp>
        <p:nvSpPr>
          <p:cNvPr id="113" name="Google Shape;137;p13">
            <a:extLst>
              <a:ext uri="{FF2B5EF4-FFF2-40B4-BE49-F238E27FC236}">
                <a16:creationId xmlns:a16="http://schemas.microsoft.com/office/drawing/2014/main" id="{6F243724-4098-8E40-81B2-60CC4AFA5002}"/>
              </a:ext>
            </a:extLst>
          </p:cNvPr>
          <p:cNvSpPr txBox="1"/>
          <p:nvPr/>
        </p:nvSpPr>
        <p:spPr>
          <a:xfrm>
            <a:off x="30451456" y="5715000"/>
            <a:ext cx="9324944" cy="1853240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dirty="0">
                <a:solidFill>
                  <a:schemeClr val="dk1"/>
                </a:solidFill>
                <a:latin typeface="Arial"/>
                <a:ea typeface="Arial"/>
                <a:cs typeface="Arial"/>
                <a:sym typeface="Arial"/>
              </a:rPr>
              <a:t>	This is a nice extension of an earlier exercise which just encompassed the aspect of optogenetics but did not address Mendelian genetics  or an assay to examine the genetic expectations.</a:t>
            </a:r>
            <a:endParaRPr dirty="0"/>
          </a:p>
          <a:p>
            <a:pPr marL="0" marR="0" lvl="0" indent="0" algn="l" rtl="0">
              <a:lnSpc>
                <a:spcPct val="100000"/>
              </a:lnSpc>
              <a:spcBef>
                <a:spcPts val="0"/>
              </a:spcBef>
              <a:spcAft>
                <a:spcPts val="0"/>
              </a:spcAft>
              <a:buClr>
                <a:schemeClr val="dk1"/>
              </a:buClr>
              <a:buSzPts val="2800"/>
              <a:buFont typeface="Times New Roman"/>
              <a:buNone/>
            </a:pPr>
            <a:endParaRPr lang="en-US" sz="2800" b="0" i="0" u="none" dirty="0">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800"/>
              <a:buFont typeface="Arial" panose="020B0604020202020204" pitchFamily="34" charset="0"/>
              <a:buChar char="•"/>
            </a:pPr>
            <a:r>
              <a:rPr lang="en-US" sz="2800" b="0" i="0" u="none" dirty="0">
                <a:solidFill>
                  <a:schemeClr val="dk1"/>
                </a:solidFill>
                <a:latin typeface="Arial"/>
                <a:ea typeface="Arial"/>
                <a:cs typeface="Arial"/>
                <a:sym typeface="Arial"/>
              </a:rPr>
              <a:t>Students apply optogenetics to the study of locomotion and potentially other behaviors in Drosophila larvae.</a:t>
            </a:r>
            <a:endParaRPr lang="en-US" dirty="0"/>
          </a:p>
          <a:p>
            <a:pPr marL="457200" marR="0" lvl="0" indent="-457200" algn="l" rtl="0">
              <a:lnSpc>
                <a:spcPct val="100000"/>
              </a:lnSpc>
              <a:spcBef>
                <a:spcPts val="0"/>
              </a:spcBef>
              <a:spcAft>
                <a:spcPts val="0"/>
              </a:spcAft>
              <a:buClr>
                <a:schemeClr val="dk1"/>
              </a:buClr>
              <a:buSzPts val="2800"/>
              <a:buFont typeface="Arial" panose="020B0604020202020204" pitchFamily="34" charset="0"/>
              <a:buChar char="•"/>
            </a:pPr>
            <a:r>
              <a:rPr lang="en-US" sz="2800" b="0" i="0" u="none" dirty="0">
                <a:solidFill>
                  <a:schemeClr val="dk1"/>
                </a:solidFill>
                <a:latin typeface="Arial"/>
                <a:ea typeface="Arial"/>
                <a:cs typeface="Arial"/>
                <a:sym typeface="Arial"/>
              </a:rPr>
              <a:t>Students observe firsthand how optogenetics can be used to activate muscle in a live, genetically modified organism.</a:t>
            </a:r>
            <a:endParaRPr lang="en-US" dirty="0"/>
          </a:p>
          <a:p>
            <a:pPr marL="457200" marR="0" lvl="0" indent="-457200" algn="l" rtl="0">
              <a:lnSpc>
                <a:spcPct val="100000"/>
              </a:lnSpc>
              <a:spcBef>
                <a:spcPts val="0"/>
              </a:spcBef>
              <a:spcAft>
                <a:spcPts val="0"/>
              </a:spcAft>
              <a:buClr>
                <a:schemeClr val="dk1"/>
              </a:buClr>
              <a:buSzPts val="2800"/>
              <a:buFont typeface="Arial" panose="020B0604020202020204" pitchFamily="34" charset="0"/>
              <a:buChar char="•"/>
            </a:pPr>
            <a:r>
              <a:rPr lang="en-US" sz="2800" b="0" i="0" u="none" dirty="0">
                <a:solidFill>
                  <a:schemeClr val="dk1"/>
                </a:solidFill>
                <a:latin typeface="Arial"/>
                <a:ea typeface="Arial"/>
                <a:cs typeface="Arial"/>
                <a:sym typeface="Arial"/>
              </a:rPr>
              <a:t>Students practice observational skills and work as a team to obtain measurements of behavior.</a:t>
            </a:r>
            <a:endParaRPr dirty="0"/>
          </a:p>
          <a:p>
            <a:pPr marL="457200" marR="0" lvl="0" indent="-457200" algn="l" rtl="0">
              <a:lnSpc>
                <a:spcPct val="100000"/>
              </a:lnSpc>
              <a:spcBef>
                <a:spcPts val="0"/>
              </a:spcBef>
              <a:spcAft>
                <a:spcPts val="0"/>
              </a:spcAft>
              <a:buClr>
                <a:schemeClr val="dk1"/>
              </a:buClr>
              <a:buSzPts val="2800"/>
              <a:buFont typeface="Arial" panose="020B0604020202020204" pitchFamily="34" charset="0"/>
              <a:buChar char="•"/>
            </a:pPr>
            <a:r>
              <a:rPr lang="en-US" sz="2800" b="0" i="0" u="none" dirty="0">
                <a:solidFill>
                  <a:schemeClr val="dk1"/>
                </a:solidFill>
                <a:latin typeface="Arial"/>
                <a:ea typeface="Arial"/>
                <a:cs typeface="Arial"/>
                <a:sym typeface="Arial"/>
              </a:rPr>
              <a:t>Students make predictions in the genetic outcomes and then test their predictions. </a:t>
            </a:r>
            <a:endParaRPr dirty="0"/>
          </a:p>
          <a:p>
            <a:pPr marL="457200" marR="0" lvl="0" indent="-457200" algn="l" rtl="0">
              <a:lnSpc>
                <a:spcPct val="100000"/>
              </a:lnSpc>
              <a:spcBef>
                <a:spcPts val="0"/>
              </a:spcBef>
              <a:spcAft>
                <a:spcPts val="0"/>
              </a:spcAft>
              <a:buClr>
                <a:schemeClr val="dk1"/>
              </a:buClr>
              <a:buSzPts val="2800"/>
              <a:buFont typeface="Arial" panose="020B0604020202020204" pitchFamily="34" charset="0"/>
              <a:buChar char="•"/>
            </a:pPr>
            <a:r>
              <a:rPr lang="en-US" sz="2800" b="0" i="0" u="none" dirty="0">
                <a:solidFill>
                  <a:schemeClr val="dk1"/>
                </a:solidFill>
                <a:latin typeface="Arial"/>
                <a:ea typeface="Arial"/>
                <a:cs typeface="Arial"/>
                <a:sym typeface="Arial"/>
              </a:rPr>
              <a:t>Students discuss the many variables which may affect the outcome of the results and learn about ways to control for some of them.</a:t>
            </a:r>
            <a:endParaRPr dirty="0"/>
          </a:p>
          <a:p>
            <a:pPr marL="457200" marR="0" lvl="0" indent="-457200" algn="l" rtl="0">
              <a:lnSpc>
                <a:spcPct val="100000"/>
              </a:lnSpc>
              <a:spcBef>
                <a:spcPts val="0"/>
              </a:spcBef>
              <a:spcAft>
                <a:spcPts val="0"/>
              </a:spcAft>
              <a:buClr>
                <a:schemeClr val="dk1"/>
              </a:buClr>
              <a:buSzPts val="2800"/>
              <a:buFont typeface="Arial" panose="020B0604020202020204" pitchFamily="34" charset="0"/>
              <a:buChar char="•"/>
            </a:pPr>
            <a:r>
              <a:rPr lang="en-US" sz="2800" b="0" i="0" u="none" dirty="0">
                <a:solidFill>
                  <a:schemeClr val="dk1"/>
                </a:solidFill>
                <a:latin typeface="Arial"/>
                <a:ea typeface="Arial"/>
                <a:cs typeface="Arial"/>
                <a:sym typeface="Arial"/>
              </a:rPr>
              <a:t>Students input data into spreadsheets and use software to analyze and graph the data.</a:t>
            </a:r>
            <a:endParaRPr dirty="0"/>
          </a:p>
          <a:p>
            <a:pPr marL="457200" marR="0" lvl="0" indent="-457200" algn="l" rtl="0">
              <a:lnSpc>
                <a:spcPct val="100000"/>
              </a:lnSpc>
              <a:spcBef>
                <a:spcPts val="0"/>
              </a:spcBef>
              <a:spcAft>
                <a:spcPts val="0"/>
              </a:spcAft>
              <a:buClr>
                <a:schemeClr val="dk1"/>
              </a:buClr>
              <a:buSzPts val="2800"/>
              <a:buFont typeface="Arial" panose="020B0604020202020204" pitchFamily="34" charset="0"/>
              <a:buChar char="•"/>
            </a:pPr>
            <a:r>
              <a:rPr lang="en-US" sz="2800" b="0" i="0" u="none" dirty="0">
                <a:solidFill>
                  <a:schemeClr val="dk1"/>
                </a:solidFill>
                <a:latin typeface="Arial"/>
                <a:ea typeface="Arial"/>
                <a:cs typeface="Arial"/>
                <a:sym typeface="Arial"/>
              </a:rPr>
              <a:t>Students collaborate within a group to explain important aspects of the experiments to their peers.</a:t>
            </a:r>
          </a:p>
          <a:p>
            <a:pPr marR="0" lvl="0" algn="l" rtl="0">
              <a:lnSpc>
                <a:spcPct val="100000"/>
              </a:lnSpc>
              <a:spcBef>
                <a:spcPts val="0"/>
              </a:spcBef>
              <a:spcAft>
                <a:spcPts val="0"/>
              </a:spcAft>
              <a:buClr>
                <a:schemeClr val="dk1"/>
              </a:buClr>
              <a:buSzPts val="2800"/>
            </a:pPr>
            <a:endParaRPr dirty="0"/>
          </a:p>
          <a:p>
            <a:pPr>
              <a:spcBef>
                <a:spcPts val="0"/>
              </a:spcBef>
              <a:spcAft>
                <a:spcPts val="0"/>
              </a:spcAft>
            </a:pPr>
            <a:r>
              <a:rPr lang="en-US" sz="2800" dirty="0">
                <a:solidFill>
                  <a:schemeClr val="dk1"/>
                </a:solidFill>
                <a:latin typeface="Arial"/>
                <a:ea typeface="Arial"/>
                <a:cs typeface="Arial"/>
                <a:sym typeface="Arial"/>
              </a:rPr>
              <a:t>	The participants for this exercise will be able to construct models in the expected genetic linage to explain the observed outcome. The direct real-life examples with how optogenetic or activation of light sensitive channels may have a role in medicine and health</a:t>
            </a:r>
            <a:r>
              <a:rPr lang="en-US" sz="2800" dirty="0">
                <a:solidFill>
                  <a:schemeClr val="dk1"/>
                </a:solidFill>
              </a:rPr>
              <a:t>. </a:t>
            </a:r>
            <a:r>
              <a:rPr lang="en-US" sz="2800" dirty="0">
                <a:solidFill>
                  <a:schemeClr val="dk1"/>
                </a:solidFill>
                <a:latin typeface="Arial"/>
                <a:ea typeface="Arial"/>
                <a:cs typeface="Arial"/>
                <a:sym typeface="Arial"/>
              </a:rPr>
              <a:t>The ability to manipulate various physiological systems and stimulation paradigms promotes experimental design and redesign based on the observed findings from each experiment.</a:t>
            </a:r>
            <a:endParaRPr lang="en-US" sz="2800" dirty="0">
              <a:solidFill>
                <a:schemeClr val="accent2"/>
              </a:solidFill>
              <a:latin typeface="Arial" panose="020B0604020202020204" pitchFamily="34" charset="0"/>
              <a:cs typeface="Arial" panose="020B0604020202020204" pitchFamily="34" charset="0"/>
            </a:endParaRPr>
          </a:p>
          <a:p>
            <a:pPr lvl="0" indent="457200" algn="just">
              <a:lnSpc>
                <a:spcPct val="107000"/>
              </a:lnSpc>
              <a:spcBef>
                <a:spcPts val="0"/>
              </a:spcBef>
              <a:spcAft>
                <a:spcPts val="0"/>
              </a:spcAft>
              <a:buClr>
                <a:schemeClr val="dk1"/>
              </a:buClr>
              <a:buSzPts val="2400"/>
            </a:pPr>
            <a:r>
              <a:rPr lang="en-US" sz="2800" dirty="0">
                <a:solidFill>
                  <a:schemeClr val="dk1"/>
                </a:solidFill>
                <a:latin typeface="Arial" panose="020B0604020202020204" pitchFamily="34" charset="0"/>
                <a:cs typeface="Arial" panose="020B0604020202020204" pitchFamily="34" charset="0"/>
              </a:rPr>
              <a:t>	The pre-recorded movies online and can be used to simulate the exercise with remote learning. The students can then observe the larval responses just as they would in a classroom and determine which larvae were responsive to the light. Also, responses are pre-recorded for larvae fed ATR and for larvae not fed ATR so the effect of adding the channel rhodopsin modifier can be discussed.</a:t>
            </a:r>
            <a:endParaRPr lang="en-US" sz="2800" dirty="0">
              <a:solidFill>
                <a:schemeClr val="dk1"/>
              </a:solidFill>
              <a:latin typeface="Arial"/>
              <a:ea typeface="Arial"/>
              <a:cs typeface="Arial"/>
              <a:sym typeface="Arial"/>
            </a:endParaRPr>
          </a:p>
          <a:p>
            <a:pPr>
              <a:spcBef>
                <a:spcPts val="0"/>
              </a:spcBef>
              <a:spcAft>
                <a:spcPts val="0"/>
              </a:spcAft>
            </a:pPr>
            <a:endParaRPr lang="en-US" sz="2800"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800" b="0" i="0" u="none" dirty="0">
              <a:solidFill>
                <a:schemeClr val="dk1"/>
              </a:solidFill>
              <a:latin typeface="Arial"/>
              <a:ea typeface="Arial"/>
              <a:cs typeface="Arial"/>
              <a:sym typeface="Arial"/>
            </a:endParaRPr>
          </a:p>
        </p:txBody>
      </p:sp>
      <p:sp>
        <p:nvSpPr>
          <p:cNvPr id="114" name="AutoShape 326">
            <a:extLst>
              <a:ext uri="{FF2B5EF4-FFF2-40B4-BE49-F238E27FC236}">
                <a16:creationId xmlns:a16="http://schemas.microsoft.com/office/drawing/2014/main" id="{E68D4321-B223-AC43-B16C-CD3D34FCF65A}"/>
              </a:ext>
            </a:extLst>
          </p:cNvPr>
          <p:cNvSpPr>
            <a:spLocks noChangeArrowheads="1"/>
          </p:cNvSpPr>
          <p:nvPr/>
        </p:nvSpPr>
        <p:spPr bwMode="auto">
          <a:xfrm>
            <a:off x="30259745" y="30734034"/>
            <a:ext cx="9640684" cy="1633010"/>
          </a:xfrm>
          <a:prstGeom prst="flowChartAlternateProcess">
            <a:avLst/>
          </a:prstGeom>
          <a:noFill/>
          <a:ln w="9525">
            <a:solidFill>
              <a:schemeClr val="tx1"/>
            </a:solidFill>
            <a:miter lim="800000"/>
            <a:headEnd/>
            <a:tailEnd/>
          </a:ln>
          <a:effectLst>
            <a:outerShdw dist="35921" dir="2700000" algn="ctr" rotWithShape="0">
              <a:srgbClr val="0E2C4E"/>
            </a:outerShdw>
          </a:effectLst>
          <a:extLst>
            <a:ext uri="{909E8E84-426E-40DD-AFC4-6F175D3DCCD1}">
              <a14:hiddenFill xmlns:a14="http://schemas.microsoft.com/office/drawing/2010/main">
                <a:solidFill>
                  <a:srgbClr val="0E2C4E">
                    <a:alpha val="19000"/>
                  </a:srgbClr>
                </a:solidFill>
              </a14:hiddenFill>
            </a:ext>
          </a:extLst>
        </p:spPr>
        <p:txBody>
          <a:bodyPr wrap="none" anchor="ctr"/>
          <a:lstStyle/>
          <a:p>
            <a:endParaRPr lang="en-US" dirty="0"/>
          </a:p>
        </p:txBody>
      </p:sp>
      <p:sp>
        <p:nvSpPr>
          <p:cNvPr id="115" name="AutoShape 487">
            <a:extLst>
              <a:ext uri="{FF2B5EF4-FFF2-40B4-BE49-F238E27FC236}">
                <a16:creationId xmlns:a16="http://schemas.microsoft.com/office/drawing/2014/main" id="{C5ACBA98-5DBA-2248-AAA6-051006E8FA96}"/>
              </a:ext>
            </a:extLst>
          </p:cNvPr>
          <p:cNvSpPr>
            <a:spLocks noChangeArrowheads="1"/>
          </p:cNvSpPr>
          <p:nvPr/>
        </p:nvSpPr>
        <p:spPr bwMode="auto">
          <a:xfrm>
            <a:off x="32226011" y="30181071"/>
            <a:ext cx="5813556" cy="1136423"/>
          </a:xfrm>
          <a:prstGeom prst="flowChartAlternateProcess">
            <a:avLst/>
          </a:prstGeom>
          <a:solidFill>
            <a:schemeClr val="bg1">
              <a:lumMod val="95000"/>
            </a:schemeClr>
          </a:solidFill>
          <a:ln w="9525">
            <a:solidFill>
              <a:schemeClr val="tx1"/>
            </a:solidFill>
            <a:miter lim="800000"/>
            <a:headEnd/>
            <a:tailEnd/>
          </a:ln>
          <a:effectLst>
            <a:outerShdw dist="35921" dir="2700000" algn="ctr" rotWithShape="0">
              <a:srgbClr val="0E2C4E"/>
            </a:outerShdw>
          </a:effectLst>
        </p:spPr>
        <p:txBody>
          <a:bodyPr wrap="none" anchor="ctr"/>
          <a:lstStyle/>
          <a:p>
            <a:pPr algn="ctr"/>
            <a:endParaRPr lang="en-US" sz="4399" b="1">
              <a:solidFill>
                <a:schemeClr val="bg1"/>
              </a:solidFill>
            </a:endParaRPr>
          </a:p>
        </p:txBody>
      </p:sp>
      <p:sp>
        <p:nvSpPr>
          <p:cNvPr id="116" name="Text Box 12">
            <a:extLst>
              <a:ext uri="{FF2B5EF4-FFF2-40B4-BE49-F238E27FC236}">
                <a16:creationId xmlns:a16="http://schemas.microsoft.com/office/drawing/2014/main" id="{ED761C61-B61B-6F48-B46F-2E6D02FA09AF}"/>
              </a:ext>
            </a:extLst>
          </p:cNvPr>
          <p:cNvSpPr txBox="1">
            <a:spLocks noChangeArrowheads="1"/>
          </p:cNvSpPr>
          <p:nvPr/>
        </p:nvSpPr>
        <p:spPr bwMode="auto">
          <a:xfrm>
            <a:off x="32441097" y="30288917"/>
            <a:ext cx="5383384" cy="86177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spcBef>
                <a:spcPct val="50000"/>
              </a:spcBef>
            </a:pPr>
            <a:r>
              <a:rPr lang="en-US" sz="5000" dirty="0">
                <a:ln w="0"/>
                <a:effectLst>
                  <a:outerShdw blurRad="38100" dist="19050" dir="2700000" algn="tl" rotWithShape="0">
                    <a:schemeClr val="dk1">
                      <a:alpha val="40000"/>
                    </a:schemeClr>
                  </a:outerShdw>
                </a:effectLst>
                <a:latin typeface="Calibri" pitchFamily="34" charset="0"/>
              </a:rPr>
              <a:t>Acknowledgements</a:t>
            </a:r>
          </a:p>
        </p:txBody>
      </p:sp>
      <p:sp>
        <p:nvSpPr>
          <p:cNvPr id="14" name="Rectangle 13">
            <a:extLst>
              <a:ext uri="{FF2B5EF4-FFF2-40B4-BE49-F238E27FC236}">
                <a16:creationId xmlns:a16="http://schemas.microsoft.com/office/drawing/2014/main" id="{28F87666-E6F0-A541-8885-A88A80366813}"/>
              </a:ext>
            </a:extLst>
          </p:cNvPr>
          <p:cNvSpPr/>
          <p:nvPr/>
        </p:nvSpPr>
        <p:spPr>
          <a:xfrm>
            <a:off x="30437159" y="26508508"/>
            <a:ext cx="9504897" cy="3100849"/>
          </a:xfrm>
          <a:prstGeom prst="rect">
            <a:avLst/>
          </a:prstGeom>
        </p:spPr>
        <p:txBody>
          <a:bodyPr wrap="square">
            <a:spAutoFit/>
          </a:bodyPr>
          <a:lstStyle/>
          <a:p>
            <a:r>
              <a:rPr lang="en-US" altLang="en-US" sz="1150" dirty="0"/>
              <a:t>Brand AH and </a:t>
            </a:r>
            <a:r>
              <a:rPr lang="en-US" altLang="en-US" sz="1150" dirty="0" err="1"/>
              <a:t>Perrimon</a:t>
            </a:r>
            <a:r>
              <a:rPr lang="en-US" altLang="en-US" sz="1150" dirty="0"/>
              <a:t> N. (1993) Targeted gene expression as a means of altering cell fates and generating dominant phenotypes. Development.	118(2):401-15.</a:t>
            </a:r>
          </a:p>
          <a:p>
            <a:pPr lvl="0" algn="just">
              <a:spcBef>
                <a:spcPts val="0"/>
              </a:spcBef>
              <a:spcAft>
                <a:spcPts val="0"/>
              </a:spcAft>
              <a:buClr>
                <a:schemeClr val="dk1"/>
              </a:buClr>
              <a:buSzPts val="1400"/>
            </a:pPr>
            <a:r>
              <a:rPr lang="en-US" sz="1150" dirty="0" err="1">
                <a:solidFill>
                  <a:schemeClr val="dk1"/>
                </a:solidFill>
                <a:latin typeface="Arial"/>
                <a:ea typeface="Arial"/>
                <a:cs typeface="Arial"/>
                <a:sym typeface="Arial"/>
              </a:rPr>
              <a:t>Dawydow</a:t>
            </a:r>
            <a:r>
              <a:rPr lang="en-US" sz="1150" dirty="0">
                <a:solidFill>
                  <a:schemeClr val="dk1"/>
                </a:solidFill>
                <a:latin typeface="Arial"/>
                <a:ea typeface="Arial"/>
                <a:cs typeface="Arial"/>
                <a:sym typeface="Arial"/>
              </a:rPr>
              <a:t>, A., et al.,, 2014. Channelrhodopsin-2-XXL, a powerful optogenetic tool for low-light applications. Proc. Natl. Acad. Sci. 111, 13972-	13977.</a:t>
            </a:r>
            <a:endParaRPr lang="en-US" sz="1150" dirty="0"/>
          </a:p>
          <a:p>
            <a:pPr lvl="0" algn="just">
              <a:spcBef>
                <a:spcPts val="0"/>
              </a:spcBef>
              <a:spcAft>
                <a:spcPts val="0"/>
              </a:spcAft>
              <a:buClr>
                <a:schemeClr val="dk1"/>
              </a:buClr>
              <a:buSzPts val="1400"/>
            </a:pPr>
            <a:r>
              <a:rPr lang="en-US" sz="1150" dirty="0" err="1">
                <a:solidFill>
                  <a:schemeClr val="dk1"/>
                </a:solidFill>
                <a:latin typeface="Arial"/>
                <a:ea typeface="Arial"/>
                <a:cs typeface="Arial"/>
                <a:sym typeface="Arial"/>
              </a:rPr>
              <a:t>Deisseroth</a:t>
            </a:r>
            <a:r>
              <a:rPr lang="en-US" sz="1150" dirty="0">
                <a:solidFill>
                  <a:schemeClr val="dk1"/>
                </a:solidFill>
                <a:latin typeface="Arial"/>
                <a:ea typeface="Arial"/>
                <a:cs typeface="Arial"/>
                <a:sym typeface="Arial"/>
              </a:rPr>
              <a:t>, K., 2014. Circuit dynamics of adaptive and maladaptive </a:t>
            </a:r>
            <a:r>
              <a:rPr lang="en-US" sz="1150" dirty="0" err="1">
                <a:solidFill>
                  <a:schemeClr val="dk1"/>
                </a:solidFill>
                <a:latin typeface="Arial"/>
                <a:ea typeface="Arial"/>
                <a:cs typeface="Arial"/>
                <a:sym typeface="Arial"/>
              </a:rPr>
              <a:t>behaviour</a:t>
            </a:r>
            <a:r>
              <a:rPr lang="en-US" sz="1150" dirty="0">
                <a:solidFill>
                  <a:schemeClr val="dk1"/>
                </a:solidFill>
                <a:latin typeface="Arial"/>
                <a:ea typeface="Arial"/>
                <a:cs typeface="Arial"/>
                <a:sym typeface="Arial"/>
              </a:rPr>
              <a:t>. Nature 505, 309-317.</a:t>
            </a:r>
            <a:endParaRPr lang="en-US" sz="1150" dirty="0"/>
          </a:p>
          <a:p>
            <a:pPr lvl="0">
              <a:spcBef>
                <a:spcPts val="0"/>
              </a:spcBef>
              <a:spcAft>
                <a:spcPts val="0"/>
              </a:spcAft>
              <a:buClr>
                <a:schemeClr val="dk1"/>
              </a:buClr>
              <a:buSzPts val="1400"/>
            </a:pPr>
            <a:r>
              <a:rPr lang="en-US" sz="1150" dirty="0">
                <a:solidFill>
                  <a:schemeClr val="dk1"/>
                </a:solidFill>
                <a:latin typeface="Times New Roman"/>
                <a:ea typeface="Times New Roman"/>
                <a:cs typeface="Times New Roman"/>
                <a:sym typeface="Times New Roman"/>
              </a:rPr>
              <a:t>Majeed, Z., Koch, F., Morgan, J., Anderson, H., Wilson, J., and </a:t>
            </a:r>
            <a:r>
              <a:rPr lang="en-US" sz="1150" b="1" dirty="0">
                <a:solidFill>
                  <a:schemeClr val="dk1"/>
                </a:solidFill>
                <a:latin typeface="Times New Roman"/>
                <a:ea typeface="Times New Roman"/>
                <a:cs typeface="Times New Roman"/>
                <a:sym typeface="Times New Roman"/>
              </a:rPr>
              <a:t>Cooper, R.L. (2017)</a:t>
            </a:r>
            <a:r>
              <a:rPr lang="en-US" sz="1150" dirty="0">
                <a:solidFill>
                  <a:schemeClr val="dk1"/>
                </a:solidFill>
                <a:latin typeface="Times New Roman"/>
                <a:ea typeface="Times New Roman"/>
                <a:cs typeface="Times New Roman"/>
                <a:sym typeface="Times New Roman"/>
              </a:rPr>
              <a:t> A novel educational module to teach neural circuits for college and 	high school students: NGSS-neurons, genetics, and selective stimulations. F1000Research. F1000Research: Immediate &amp; Transparent 	Publishing for Life Scientists. F1000 Research Ltd, Middlesex House, 34-42 Cleveland St, London W1T 4LB, UK.	https://f1000research.com/articles/6-117/v1</a:t>
            </a:r>
            <a:endParaRPr lang="en-US" sz="1150" dirty="0"/>
          </a:p>
          <a:p>
            <a:pPr lvl="0">
              <a:spcBef>
                <a:spcPts val="0"/>
              </a:spcBef>
              <a:spcAft>
                <a:spcPts val="0"/>
              </a:spcAft>
              <a:buClr>
                <a:schemeClr val="dk1"/>
              </a:buClr>
              <a:buSzPts val="1400"/>
            </a:pPr>
            <a:r>
              <a:rPr lang="en-US" sz="1150" dirty="0">
                <a:solidFill>
                  <a:schemeClr val="dk1"/>
                </a:solidFill>
                <a:latin typeface="Arial"/>
                <a:ea typeface="Arial"/>
                <a:cs typeface="Arial"/>
                <a:sym typeface="Arial"/>
              </a:rPr>
              <a:t>Pulver, S.R., Griffith, L.C., 2010. Spike integration and cellular memory in a rhythmic network from Na+/K+  pump current dynamics. Nat 	</a:t>
            </a:r>
            <a:r>
              <a:rPr lang="en-US" sz="1150" dirty="0" err="1">
                <a:solidFill>
                  <a:schemeClr val="dk1"/>
                </a:solidFill>
                <a:latin typeface="Arial"/>
                <a:ea typeface="Arial"/>
                <a:cs typeface="Arial"/>
                <a:sym typeface="Arial"/>
              </a:rPr>
              <a:t>Neurosci</a:t>
            </a:r>
            <a:r>
              <a:rPr lang="en-US" sz="1150" dirty="0">
                <a:solidFill>
                  <a:schemeClr val="dk1"/>
                </a:solidFill>
                <a:latin typeface="Arial"/>
                <a:ea typeface="Arial"/>
                <a:cs typeface="Arial"/>
                <a:sym typeface="Arial"/>
              </a:rPr>
              <a:t>. 13(1): 53–59. </a:t>
            </a:r>
            <a:r>
              <a:rPr lang="en-US" sz="1150" dirty="0" err="1">
                <a:solidFill>
                  <a:schemeClr val="dk1"/>
                </a:solidFill>
                <a:latin typeface="Arial"/>
                <a:ea typeface="Arial"/>
                <a:cs typeface="Arial"/>
                <a:sym typeface="Arial"/>
              </a:rPr>
              <a:t>doi</a:t>
            </a:r>
            <a:r>
              <a:rPr lang="en-US" sz="1150" dirty="0">
                <a:solidFill>
                  <a:schemeClr val="dk1"/>
                </a:solidFill>
                <a:latin typeface="Arial"/>
                <a:ea typeface="Arial"/>
                <a:cs typeface="Arial"/>
                <a:sym typeface="Arial"/>
              </a:rPr>
              <a:t>:  10.1038/nn.2444</a:t>
            </a:r>
            <a:endParaRPr lang="en-US" sz="1150" dirty="0"/>
          </a:p>
          <a:p>
            <a:pPr lvl="0">
              <a:spcBef>
                <a:spcPts val="0"/>
              </a:spcBef>
              <a:spcAft>
                <a:spcPts val="0"/>
              </a:spcAft>
              <a:buClr>
                <a:schemeClr val="dk1"/>
              </a:buClr>
              <a:buSzPts val="1400"/>
            </a:pPr>
            <a:r>
              <a:rPr lang="en-US" sz="1150" dirty="0">
                <a:solidFill>
                  <a:schemeClr val="dk1"/>
                </a:solidFill>
                <a:latin typeface="Arial"/>
                <a:ea typeface="Arial"/>
                <a:cs typeface="Arial"/>
                <a:sym typeface="Arial"/>
              </a:rPr>
              <a:t>Pulver, S.R., </a:t>
            </a:r>
            <a:r>
              <a:rPr lang="en-US" sz="1150" dirty="0" err="1">
                <a:solidFill>
                  <a:schemeClr val="dk1"/>
                </a:solidFill>
                <a:latin typeface="Arial"/>
                <a:ea typeface="Arial"/>
                <a:cs typeface="Arial"/>
                <a:sym typeface="Arial"/>
              </a:rPr>
              <a:t>Pashkovski</a:t>
            </a:r>
            <a:r>
              <a:rPr lang="en-US" sz="1150" dirty="0">
                <a:solidFill>
                  <a:schemeClr val="dk1"/>
                </a:solidFill>
                <a:latin typeface="Arial"/>
                <a:ea typeface="Arial"/>
                <a:cs typeface="Arial"/>
                <a:sym typeface="Arial"/>
              </a:rPr>
              <a:t>, S.L., </a:t>
            </a:r>
            <a:r>
              <a:rPr lang="en-US" sz="1150" dirty="0" err="1">
                <a:solidFill>
                  <a:schemeClr val="dk1"/>
                </a:solidFill>
                <a:latin typeface="Arial"/>
                <a:ea typeface="Arial"/>
                <a:cs typeface="Arial"/>
                <a:sym typeface="Arial"/>
              </a:rPr>
              <a:t>Hornstein</a:t>
            </a:r>
            <a:r>
              <a:rPr lang="en-US" sz="1150" dirty="0">
                <a:solidFill>
                  <a:schemeClr val="dk1"/>
                </a:solidFill>
                <a:latin typeface="Arial"/>
                <a:ea typeface="Arial"/>
                <a:cs typeface="Arial"/>
                <a:sym typeface="Arial"/>
              </a:rPr>
              <a:t>, N.J., Garrity, P.A., Griffith, L.C., 2009. Temporal dynamics of 	neuronal activation by 	Channelrhodopsin-2 and TRPA1 determine behavioral output in </a:t>
            </a:r>
            <a:r>
              <a:rPr lang="en-US" sz="1150" i="1" dirty="0">
                <a:solidFill>
                  <a:schemeClr val="dk1"/>
                </a:solidFill>
                <a:latin typeface="Arial"/>
                <a:ea typeface="Arial"/>
                <a:cs typeface="Arial"/>
                <a:sym typeface="Arial"/>
              </a:rPr>
              <a:t>Drosophila</a:t>
            </a:r>
            <a:r>
              <a:rPr lang="en-US" sz="1150" dirty="0">
                <a:solidFill>
                  <a:schemeClr val="dk1"/>
                </a:solidFill>
                <a:latin typeface="Arial"/>
                <a:ea typeface="Arial"/>
                <a:cs typeface="Arial"/>
                <a:sym typeface="Arial"/>
              </a:rPr>
              <a:t> larvae. J. </a:t>
            </a:r>
            <a:r>
              <a:rPr lang="en-US" sz="1150" dirty="0" err="1">
                <a:solidFill>
                  <a:schemeClr val="dk1"/>
                </a:solidFill>
                <a:latin typeface="Arial"/>
                <a:ea typeface="Arial"/>
                <a:cs typeface="Arial"/>
                <a:sym typeface="Arial"/>
              </a:rPr>
              <a:t>Neurophysiol</a:t>
            </a:r>
            <a:r>
              <a:rPr lang="en-US" sz="1150" dirty="0">
                <a:solidFill>
                  <a:schemeClr val="dk1"/>
                </a:solidFill>
                <a:latin typeface="Arial"/>
                <a:ea typeface="Arial"/>
                <a:cs typeface="Arial"/>
                <a:sym typeface="Arial"/>
              </a:rPr>
              <a:t>. 101(6), 3075-3088. </a:t>
            </a:r>
            <a:r>
              <a:rPr lang="en-US" sz="1150" dirty="0" err="1">
                <a:solidFill>
                  <a:schemeClr val="dk1"/>
                </a:solidFill>
                <a:latin typeface="Arial"/>
                <a:ea typeface="Arial"/>
                <a:cs typeface="Arial"/>
                <a:sym typeface="Arial"/>
              </a:rPr>
              <a:t>doi</a:t>
            </a:r>
            <a:r>
              <a:rPr lang="en-US" sz="1150" dirty="0">
                <a:solidFill>
                  <a:schemeClr val="dk1"/>
                </a:solidFill>
                <a:latin typeface="Arial"/>
                <a:ea typeface="Arial"/>
                <a:cs typeface="Arial"/>
                <a:sym typeface="Arial"/>
              </a:rPr>
              <a:t>: 	10.1152/jn.00071.2009.</a:t>
            </a:r>
            <a:endParaRPr lang="en-US" sz="1150" dirty="0"/>
          </a:p>
          <a:p>
            <a:pPr lvl="0">
              <a:spcBef>
                <a:spcPts val="0"/>
              </a:spcBef>
              <a:spcAft>
                <a:spcPts val="0"/>
              </a:spcAft>
              <a:buClr>
                <a:schemeClr val="dk1"/>
              </a:buClr>
              <a:buSzPts val="1400"/>
            </a:pPr>
            <a:r>
              <a:rPr lang="en-US" sz="1150" dirty="0" err="1">
                <a:solidFill>
                  <a:schemeClr val="dk1"/>
                </a:solidFill>
                <a:latin typeface="Arial"/>
                <a:ea typeface="Arial"/>
                <a:cs typeface="Arial"/>
                <a:sym typeface="Arial"/>
              </a:rPr>
              <a:t>Riemensperger</a:t>
            </a:r>
            <a:r>
              <a:rPr lang="en-US" sz="1150" dirty="0">
                <a:solidFill>
                  <a:schemeClr val="dk1"/>
                </a:solidFill>
                <a:latin typeface="Arial"/>
                <a:ea typeface="Arial"/>
                <a:cs typeface="Arial"/>
                <a:sym typeface="Arial"/>
              </a:rPr>
              <a:t>, T., Kittel, R.J., </a:t>
            </a:r>
            <a:r>
              <a:rPr lang="en-US" sz="1150" dirty="0" err="1">
                <a:solidFill>
                  <a:schemeClr val="dk1"/>
                </a:solidFill>
                <a:latin typeface="Arial"/>
                <a:ea typeface="Arial"/>
                <a:cs typeface="Arial"/>
                <a:sym typeface="Arial"/>
              </a:rPr>
              <a:t>Fiala</a:t>
            </a:r>
            <a:r>
              <a:rPr lang="en-US" sz="1150" dirty="0">
                <a:solidFill>
                  <a:schemeClr val="dk1"/>
                </a:solidFill>
                <a:latin typeface="Arial"/>
                <a:ea typeface="Arial"/>
                <a:cs typeface="Arial"/>
                <a:sym typeface="Arial"/>
              </a:rPr>
              <a:t>, A., 2016. Optogenetics in </a:t>
            </a:r>
            <a:r>
              <a:rPr lang="en-US" sz="1150" i="1" dirty="0">
                <a:solidFill>
                  <a:schemeClr val="dk1"/>
                </a:solidFill>
                <a:latin typeface="Arial"/>
                <a:ea typeface="Arial"/>
                <a:cs typeface="Arial"/>
                <a:sym typeface="Arial"/>
              </a:rPr>
              <a:t>Drosophila</a:t>
            </a:r>
            <a:r>
              <a:rPr lang="en-US" sz="1150" dirty="0">
                <a:solidFill>
                  <a:schemeClr val="dk1"/>
                </a:solidFill>
                <a:latin typeface="Arial"/>
                <a:ea typeface="Arial"/>
                <a:cs typeface="Arial"/>
                <a:sym typeface="Arial"/>
              </a:rPr>
              <a:t> neuroscience. Methods Mol. Biol. 1408, 167-175</a:t>
            </a:r>
            <a:endParaRPr lang="en-US" sz="1150" dirty="0"/>
          </a:p>
          <a:p>
            <a:pPr lvl="0">
              <a:spcBef>
                <a:spcPts val="0"/>
              </a:spcBef>
              <a:spcAft>
                <a:spcPts val="0"/>
              </a:spcAft>
              <a:buClr>
                <a:schemeClr val="dk1"/>
              </a:buClr>
              <a:buSzPts val="1400"/>
            </a:pPr>
            <a:r>
              <a:rPr lang="en-US" sz="1150" dirty="0" err="1">
                <a:solidFill>
                  <a:schemeClr val="dk1"/>
                </a:solidFill>
                <a:latin typeface="Times New Roman"/>
                <a:ea typeface="Times New Roman"/>
                <a:cs typeface="Times New Roman"/>
                <a:sym typeface="Times New Roman"/>
              </a:rPr>
              <a:t>Titlow</a:t>
            </a:r>
            <a:r>
              <a:rPr lang="en-US" sz="1150" dirty="0">
                <a:solidFill>
                  <a:schemeClr val="dk1"/>
                </a:solidFill>
                <a:latin typeface="Times New Roman"/>
                <a:ea typeface="Times New Roman"/>
                <a:cs typeface="Times New Roman"/>
                <a:sym typeface="Times New Roman"/>
              </a:rPr>
              <a:t> JS, Anderson H &amp; Cooper RL. 2014, Lights and larvae: Using optogenetics to teach recombinant DNA and neurobiology. The Science Teacher, 	National Science Teacher Association, NSTA. 81(6):3-9.</a:t>
            </a:r>
            <a:endParaRPr lang="en-US" sz="1150" dirty="0"/>
          </a:p>
        </p:txBody>
      </p:sp>
      <p:sp>
        <p:nvSpPr>
          <p:cNvPr id="15" name="Rectangle 14">
            <a:extLst>
              <a:ext uri="{FF2B5EF4-FFF2-40B4-BE49-F238E27FC236}">
                <a16:creationId xmlns:a16="http://schemas.microsoft.com/office/drawing/2014/main" id="{535E8030-24B5-5544-A89C-585C6E969A65}"/>
              </a:ext>
            </a:extLst>
          </p:cNvPr>
          <p:cNvSpPr/>
          <p:nvPr/>
        </p:nvSpPr>
        <p:spPr>
          <a:xfrm>
            <a:off x="30406943" y="31400128"/>
            <a:ext cx="9451691" cy="830997"/>
          </a:xfrm>
          <a:prstGeom prst="rect">
            <a:avLst/>
          </a:prstGeom>
        </p:spPr>
        <p:txBody>
          <a:bodyPr wrap="square">
            <a:spAutoFit/>
          </a:bodyPr>
          <a:lstStyle/>
          <a:p>
            <a:pPr lvl="0">
              <a:spcBef>
                <a:spcPts val="0"/>
              </a:spcBef>
              <a:spcAft>
                <a:spcPts val="0"/>
              </a:spcAft>
              <a:buClr>
                <a:schemeClr val="dk1"/>
              </a:buClr>
              <a:buSzPts val="2400"/>
            </a:pPr>
            <a:r>
              <a:rPr lang="en-US" dirty="0">
                <a:solidFill>
                  <a:schemeClr val="dk1"/>
                </a:solidFill>
                <a:latin typeface="Arial"/>
                <a:ea typeface="Arial"/>
                <a:cs typeface="Arial"/>
                <a:sym typeface="Arial"/>
              </a:rPr>
              <a:t>This work was funded by American Physiological grant to the Kentucky chapter.</a:t>
            </a:r>
            <a:endParaRPr lang="en-US" dirty="0"/>
          </a:p>
        </p:txBody>
      </p:sp>
      <p:pic>
        <p:nvPicPr>
          <p:cNvPr id="3" name="Picture 2">
            <a:extLst>
              <a:ext uri="{FF2B5EF4-FFF2-40B4-BE49-F238E27FC236}">
                <a16:creationId xmlns:a16="http://schemas.microsoft.com/office/drawing/2014/main" id="{EBAE9336-B784-024C-9D0D-9E376A6A6399}"/>
              </a:ext>
            </a:extLst>
          </p:cNvPr>
          <p:cNvPicPr>
            <a:picLocks noChangeAspect="1"/>
          </p:cNvPicPr>
          <p:nvPr/>
        </p:nvPicPr>
        <p:blipFill>
          <a:blip r:embed="rId18"/>
          <a:stretch>
            <a:fillRect/>
          </a:stretch>
        </p:blipFill>
        <p:spPr>
          <a:xfrm>
            <a:off x="316586" y="1252328"/>
            <a:ext cx="6244152" cy="1838745"/>
          </a:xfrm>
          <a:prstGeom prst="rect">
            <a:avLst/>
          </a:prstGeom>
        </p:spPr>
      </p:pic>
      <p:pic>
        <p:nvPicPr>
          <p:cNvPr id="6" name="Picture 5" descr="Qr code&#10;&#10;Description automatically generated">
            <a:extLst>
              <a:ext uri="{FF2B5EF4-FFF2-40B4-BE49-F238E27FC236}">
                <a16:creationId xmlns:a16="http://schemas.microsoft.com/office/drawing/2014/main" id="{1D1444EE-FCB9-0A4E-89EC-42C2FDEF4055}"/>
              </a:ext>
            </a:extLst>
          </p:cNvPr>
          <p:cNvPicPr>
            <a:picLocks noChangeAspect="1"/>
          </p:cNvPicPr>
          <p:nvPr/>
        </p:nvPicPr>
        <p:blipFill rotWithShape="1">
          <a:blip r:embed="rId19">
            <a:extLst>
              <a:ext uri="{28A0092B-C50C-407E-A947-70E740481C1C}">
                <a14:useLocalDpi xmlns:a14="http://schemas.microsoft.com/office/drawing/2010/main" val="0"/>
              </a:ext>
            </a:extLst>
          </a:blip>
          <a:srcRect l="10165" t="6796" r="10211" b="39560"/>
          <a:stretch/>
        </p:blipFill>
        <p:spPr>
          <a:xfrm>
            <a:off x="33712330" y="21725071"/>
            <a:ext cx="3033680" cy="2943107"/>
          </a:xfrm>
          <a:prstGeom prst="rect">
            <a:avLst/>
          </a:prstGeom>
        </p:spPr>
      </p:pic>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FF330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6347</TotalTime>
  <Words>1913</Words>
  <Application>Microsoft Macintosh PowerPoint</Application>
  <PresentationFormat>Custom</PresentationFormat>
  <Paragraphs>69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Default Design</vt:lpstr>
      <vt:lpstr>PowerPoint Presentation</vt:lpstr>
    </vt:vector>
  </TitlesOfParts>
  <Company>The Miami Project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JPendergast</dc:creator>
  <cp:lastModifiedBy>Chalfant, Jeffrey M.</cp:lastModifiedBy>
  <cp:revision>378</cp:revision>
  <dcterms:created xsi:type="dcterms:W3CDTF">2005-08-30T20:18:57Z</dcterms:created>
  <dcterms:modified xsi:type="dcterms:W3CDTF">2021-05-17T22:57:15Z</dcterms:modified>
</cp:coreProperties>
</file>